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7" r:id="rId2"/>
    <p:sldId id="328" r:id="rId3"/>
    <p:sldId id="329" r:id="rId4"/>
    <p:sldId id="324" r:id="rId5"/>
    <p:sldId id="273" r:id="rId6"/>
    <p:sldId id="283" r:id="rId7"/>
    <p:sldId id="284" r:id="rId8"/>
    <p:sldId id="325" r:id="rId9"/>
    <p:sldId id="285" r:id="rId10"/>
    <p:sldId id="376" r:id="rId11"/>
    <p:sldId id="332" r:id="rId12"/>
    <p:sldId id="290" r:id="rId13"/>
    <p:sldId id="377" r:id="rId14"/>
    <p:sldId id="378" r:id="rId15"/>
    <p:sldId id="379" r:id="rId16"/>
    <p:sldId id="294" r:id="rId17"/>
    <p:sldId id="295" r:id="rId18"/>
    <p:sldId id="296" r:id="rId19"/>
    <p:sldId id="297" r:id="rId20"/>
    <p:sldId id="306" r:id="rId21"/>
    <p:sldId id="338" r:id="rId22"/>
    <p:sldId id="302" r:id="rId23"/>
    <p:sldId id="380" r:id="rId24"/>
    <p:sldId id="304" r:id="rId25"/>
    <p:sldId id="305" r:id="rId26"/>
    <p:sldId id="307" r:id="rId27"/>
    <p:sldId id="308" r:id="rId28"/>
    <p:sldId id="275" r:id="rId29"/>
    <p:sldId id="340" r:id="rId30"/>
    <p:sldId id="341" r:id="rId31"/>
    <p:sldId id="311" r:id="rId32"/>
    <p:sldId id="381" r:id="rId33"/>
    <p:sldId id="333" r:id="rId34"/>
    <p:sldId id="277" r:id="rId35"/>
    <p:sldId id="372" r:id="rId36"/>
    <p:sldId id="326" r:id="rId37"/>
    <p:sldId id="382" r:id="rId38"/>
    <p:sldId id="272" r:id="rId39"/>
  </p:sldIdLst>
  <p:sldSz cx="14630400" cy="8229600"/>
  <p:notesSz cx="6858000" cy="9144000"/>
  <p:defaultTextStyle>
    <a:defPPr>
      <a:defRPr lang="en-US"/>
    </a:defPPr>
    <a:lvl1pPr marL="0" algn="l" defTabSz="653044" rtl="0" eaLnBrk="1" latinLnBrk="0" hangingPunct="1">
      <a:defRPr sz="2600" kern="1200">
        <a:solidFill>
          <a:schemeClr val="tx1"/>
        </a:solidFill>
        <a:latin typeface="+mn-lt"/>
        <a:ea typeface="+mn-ea"/>
        <a:cs typeface="+mn-cs"/>
      </a:defRPr>
    </a:lvl1pPr>
    <a:lvl2pPr marL="653044" algn="l" defTabSz="653044" rtl="0" eaLnBrk="1" latinLnBrk="0" hangingPunct="1">
      <a:defRPr sz="2600" kern="1200">
        <a:solidFill>
          <a:schemeClr val="tx1"/>
        </a:solidFill>
        <a:latin typeface="+mn-lt"/>
        <a:ea typeface="+mn-ea"/>
        <a:cs typeface="+mn-cs"/>
      </a:defRPr>
    </a:lvl2pPr>
    <a:lvl3pPr marL="1306090" algn="l" defTabSz="653044" rtl="0" eaLnBrk="1" latinLnBrk="0" hangingPunct="1">
      <a:defRPr sz="2600" kern="1200">
        <a:solidFill>
          <a:schemeClr val="tx1"/>
        </a:solidFill>
        <a:latin typeface="+mn-lt"/>
        <a:ea typeface="+mn-ea"/>
        <a:cs typeface="+mn-cs"/>
      </a:defRPr>
    </a:lvl3pPr>
    <a:lvl4pPr marL="1959135" algn="l" defTabSz="653044" rtl="0" eaLnBrk="1" latinLnBrk="0" hangingPunct="1">
      <a:defRPr sz="2600" kern="1200">
        <a:solidFill>
          <a:schemeClr val="tx1"/>
        </a:solidFill>
        <a:latin typeface="+mn-lt"/>
        <a:ea typeface="+mn-ea"/>
        <a:cs typeface="+mn-cs"/>
      </a:defRPr>
    </a:lvl4pPr>
    <a:lvl5pPr marL="2612181" algn="l" defTabSz="653044" rtl="0" eaLnBrk="1" latinLnBrk="0" hangingPunct="1">
      <a:defRPr sz="2600" kern="1200">
        <a:solidFill>
          <a:schemeClr val="tx1"/>
        </a:solidFill>
        <a:latin typeface="+mn-lt"/>
        <a:ea typeface="+mn-ea"/>
        <a:cs typeface="+mn-cs"/>
      </a:defRPr>
    </a:lvl5pPr>
    <a:lvl6pPr marL="3265225" algn="l" defTabSz="653044" rtl="0" eaLnBrk="1" latinLnBrk="0" hangingPunct="1">
      <a:defRPr sz="2600" kern="1200">
        <a:solidFill>
          <a:schemeClr val="tx1"/>
        </a:solidFill>
        <a:latin typeface="+mn-lt"/>
        <a:ea typeface="+mn-ea"/>
        <a:cs typeface="+mn-cs"/>
      </a:defRPr>
    </a:lvl6pPr>
    <a:lvl7pPr marL="3918270" algn="l" defTabSz="653044" rtl="0" eaLnBrk="1" latinLnBrk="0" hangingPunct="1">
      <a:defRPr sz="2600" kern="1200">
        <a:solidFill>
          <a:schemeClr val="tx1"/>
        </a:solidFill>
        <a:latin typeface="+mn-lt"/>
        <a:ea typeface="+mn-ea"/>
        <a:cs typeface="+mn-cs"/>
      </a:defRPr>
    </a:lvl7pPr>
    <a:lvl8pPr marL="4571314" algn="l" defTabSz="653044" rtl="0" eaLnBrk="1" latinLnBrk="0" hangingPunct="1">
      <a:defRPr sz="2600" kern="1200">
        <a:solidFill>
          <a:schemeClr val="tx1"/>
        </a:solidFill>
        <a:latin typeface="+mn-lt"/>
        <a:ea typeface="+mn-ea"/>
        <a:cs typeface="+mn-cs"/>
      </a:defRPr>
    </a:lvl8pPr>
    <a:lvl9pPr marL="5224359" algn="l" defTabSz="653044"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9">
          <p15:clr>
            <a:srgbClr val="A4A3A4"/>
          </p15:clr>
        </p15:guide>
        <p15:guide id="2" pos="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RIS, AMY L" initials="HA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5AE6"/>
    <a:srgbClr val="663AB6"/>
    <a:srgbClr val="3C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90" autoAdjust="0"/>
    <p:restoredTop sz="93443" autoAdjust="0"/>
  </p:normalViewPr>
  <p:slideViewPr>
    <p:cSldViewPr snapToGrid="0" snapToObjects="1" showGuides="1">
      <p:cViewPr varScale="1">
        <p:scale>
          <a:sx n="75" d="100"/>
          <a:sy n="75" d="100"/>
        </p:scale>
        <p:origin x="186" y="72"/>
      </p:cViewPr>
      <p:guideLst>
        <p:guide orient="horz" pos="739"/>
        <p:guide pos="38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59DBD-E77D-4871-B3D3-CB56C1CEF037}" type="datetimeFigureOut">
              <a:rPr lang="en-US" smtClean="0"/>
              <a:t>8/20/2024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E46E6-3AB7-484F-9FBF-FD47303B7739}" type="slidenum">
              <a:rPr lang="en-US" smtClean="0"/>
              <a:t>‹#›</a:t>
            </a:fld>
            <a:endParaRPr lang="en-US" dirty="0"/>
          </a:p>
        </p:txBody>
      </p:sp>
    </p:spTree>
    <p:extLst>
      <p:ext uri="{BB962C8B-B14F-4D97-AF65-F5344CB8AC3E}">
        <p14:creationId xmlns:p14="http://schemas.microsoft.com/office/powerpoint/2010/main" val="1580980466"/>
      </p:ext>
    </p:extLst>
  </p:cSld>
  <p:clrMap bg1="lt1" tx1="dk1" bg2="lt2" tx2="dk2" accent1="accent1" accent2="accent2" accent3="accent3" accent4="accent4" accent5="accent5" accent6="accent6" hlink="hlink" folHlink="folHlink"/>
  <p:notesStyle>
    <a:lvl1pPr marL="0" algn="l" defTabSz="914309" rtl="0" eaLnBrk="1" latinLnBrk="0" hangingPunct="1">
      <a:defRPr sz="1100" kern="1200">
        <a:solidFill>
          <a:schemeClr val="tx1"/>
        </a:solidFill>
        <a:latin typeface="+mn-lt"/>
        <a:ea typeface="+mn-ea"/>
        <a:cs typeface="+mn-cs"/>
      </a:defRPr>
    </a:lvl1pPr>
    <a:lvl2pPr marL="457154" algn="l" defTabSz="914309" rtl="0" eaLnBrk="1" latinLnBrk="0" hangingPunct="1">
      <a:defRPr sz="1100" kern="1200">
        <a:solidFill>
          <a:schemeClr val="tx1"/>
        </a:solidFill>
        <a:latin typeface="+mn-lt"/>
        <a:ea typeface="+mn-ea"/>
        <a:cs typeface="+mn-cs"/>
      </a:defRPr>
    </a:lvl2pPr>
    <a:lvl3pPr marL="914309" algn="l" defTabSz="914309" rtl="0" eaLnBrk="1" latinLnBrk="0" hangingPunct="1">
      <a:defRPr sz="1100" kern="1200">
        <a:solidFill>
          <a:schemeClr val="tx1"/>
        </a:solidFill>
        <a:latin typeface="+mn-lt"/>
        <a:ea typeface="+mn-ea"/>
        <a:cs typeface="+mn-cs"/>
      </a:defRPr>
    </a:lvl3pPr>
    <a:lvl4pPr marL="1371463" algn="l" defTabSz="914309" rtl="0" eaLnBrk="1" latinLnBrk="0" hangingPunct="1">
      <a:defRPr sz="1100" kern="1200">
        <a:solidFill>
          <a:schemeClr val="tx1"/>
        </a:solidFill>
        <a:latin typeface="+mn-lt"/>
        <a:ea typeface="+mn-ea"/>
        <a:cs typeface="+mn-cs"/>
      </a:defRPr>
    </a:lvl4pPr>
    <a:lvl5pPr marL="1828617" algn="l" defTabSz="914309" rtl="0" eaLnBrk="1" latinLnBrk="0" hangingPunct="1">
      <a:defRPr sz="1100" kern="1200">
        <a:solidFill>
          <a:schemeClr val="tx1"/>
        </a:solidFill>
        <a:latin typeface="+mn-lt"/>
        <a:ea typeface="+mn-ea"/>
        <a:cs typeface="+mn-cs"/>
      </a:defRPr>
    </a:lvl5pPr>
    <a:lvl6pPr marL="2285771" algn="l" defTabSz="914309" rtl="0" eaLnBrk="1" latinLnBrk="0" hangingPunct="1">
      <a:defRPr sz="1100" kern="1200">
        <a:solidFill>
          <a:schemeClr val="tx1"/>
        </a:solidFill>
        <a:latin typeface="+mn-lt"/>
        <a:ea typeface="+mn-ea"/>
        <a:cs typeface="+mn-cs"/>
      </a:defRPr>
    </a:lvl6pPr>
    <a:lvl7pPr marL="2742926" algn="l" defTabSz="914309" rtl="0" eaLnBrk="1" latinLnBrk="0" hangingPunct="1">
      <a:defRPr sz="1100" kern="1200">
        <a:solidFill>
          <a:schemeClr val="tx1"/>
        </a:solidFill>
        <a:latin typeface="+mn-lt"/>
        <a:ea typeface="+mn-ea"/>
        <a:cs typeface="+mn-cs"/>
      </a:defRPr>
    </a:lvl7pPr>
    <a:lvl8pPr marL="3200080" algn="l" defTabSz="914309" rtl="0" eaLnBrk="1" latinLnBrk="0" hangingPunct="1">
      <a:defRPr sz="1100" kern="1200">
        <a:solidFill>
          <a:schemeClr val="tx1"/>
        </a:solidFill>
        <a:latin typeface="+mn-lt"/>
        <a:ea typeface="+mn-ea"/>
        <a:cs typeface="+mn-cs"/>
      </a:defRPr>
    </a:lvl8pPr>
    <a:lvl9pPr marL="3657234" algn="l" defTabSz="914309"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2</a:t>
            </a:fld>
            <a:endParaRPr lang="en-US"/>
          </a:p>
        </p:txBody>
      </p:sp>
    </p:spTree>
    <p:extLst>
      <p:ext uri="{BB962C8B-B14F-4D97-AF65-F5344CB8AC3E}">
        <p14:creationId xmlns:p14="http://schemas.microsoft.com/office/powerpoint/2010/main" val="2205849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29</a:t>
            </a:fld>
            <a:endParaRPr lang="en-US" dirty="0"/>
          </a:p>
        </p:txBody>
      </p:sp>
    </p:spTree>
    <p:extLst>
      <p:ext uri="{BB962C8B-B14F-4D97-AF65-F5344CB8AC3E}">
        <p14:creationId xmlns:p14="http://schemas.microsoft.com/office/powerpoint/2010/main" val="3027549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30</a:t>
            </a:fld>
            <a:endParaRPr lang="en-US" dirty="0"/>
          </a:p>
        </p:txBody>
      </p:sp>
    </p:spTree>
    <p:extLst>
      <p:ext uri="{BB962C8B-B14F-4D97-AF65-F5344CB8AC3E}">
        <p14:creationId xmlns:p14="http://schemas.microsoft.com/office/powerpoint/2010/main" val="3097128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r>
              <a:rPr lang="en-US" sz="1100" kern="1200">
                <a:solidFill>
                  <a:schemeClr val="tx1"/>
                </a:solidFill>
                <a:effectLst/>
                <a:latin typeface="+mn-lt"/>
                <a:ea typeface="+mn-ea"/>
                <a:cs typeface="+mn-cs"/>
              </a:rPr>
              <a:t>If you have claims that were submitted within the 90 day limit from the primary insurance’s payment date but denied for timely filing due to the 210 day final filing limit policy AND you have proof the claims were submitted to the primary insurance within 90 days of the date of service AND either a delay in processing the claim or appeals and reconsideration requests caused the claim to exceed the 210 day final filing limit the claims can be resubmitted with a reconsideration request.</a:t>
            </a:r>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33</a:t>
            </a:fld>
            <a:endParaRPr lang="en-US" dirty="0"/>
          </a:p>
        </p:txBody>
      </p:sp>
    </p:spTree>
    <p:extLst>
      <p:ext uri="{BB962C8B-B14F-4D97-AF65-F5344CB8AC3E}">
        <p14:creationId xmlns:p14="http://schemas.microsoft.com/office/powerpoint/2010/main" val="648514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34</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1127356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36</a:t>
            </a:fld>
            <a:endParaRPr lang="en-US"/>
          </a:p>
        </p:txBody>
      </p:sp>
    </p:spTree>
    <p:extLst>
      <p:ext uri="{BB962C8B-B14F-4D97-AF65-F5344CB8AC3E}">
        <p14:creationId xmlns:p14="http://schemas.microsoft.com/office/powerpoint/2010/main" val="1127356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37</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a:t>
            </a:fld>
            <a:endParaRPr lang="en-US"/>
          </a:p>
        </p:txBody>
      </p:sp>
    </p:spTree>
    <p:extLst>
      <p:ext uri="{BB962C8B-B14F-4D97-AF65-F5344CB8AC3E}">
        <p14:creationId xmlns:p14="http://schemas.microsoft.com/office/powerpoint/2010/main" val="2006748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Prior approval is required for certain dental services, including some diagnostic, preventive, restorative, endodontic, </a:t>
            </a:r>
            <a:r>
              <a:rPr lang="en-US" dirty="0" err="1"/>
              <a:t>periodontic</a:t>
            </a:r>
            <a:r>
              <a:rPr lang="en-US" dirty="0"/>
              <a:t>, removable prosthodontic, fixed prosthodontic, maxillofacial prosthetic, oral surgery, and orthodontic services to determine medical necessity</a:t>
            </a:r>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7</a:t>
            </a:fld>
            <a:endParaRPr lang="en-US" dirty="0"/>
          </a:p>
        </p:txBody>
      </p:sp>
    </p:spTree>
    <p:extLst>
      <p:ext uri="{BB962C8B-B14F-4D97-AF65-F5344CB8AC3E}">
        <p14:creationId xmlns:p14="http://schemas.microsoft.com/office/powerpoint/2010/main" val="1389276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Global slide – indicate somehow</a:t>
            </a:r>
          </a:p>
        </p:txBody>
      </p:sp>
      <p:sp>
        <p:nvSpPr>
          <p:cNvPr id="4" name="Date Placeholder 3"/>
          <p:cNvSpPr>
            <a:spLocks noGrp="1"/>
          </p:cNvSpPr>
          <p:nvPr>
            <p:ph type="dt" idx="10"/>
          </p:nvPr>
        </p:nvSpPr>
        <p:spPr/>
        <p:txBody>
          <a:bodyPr/>
          <a:lstStyle/>
          <a:p>
            <a:pPr>
              <a:defRPr/>
            </a:pP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1283592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899861">
              <a:defRPr/>
            </a:pPr>
            <a:r>
              <a:rPr lang="en-US" dirty="0">
                <a:solidFill>
                  <a:srgbClr val="FF0000"/>
                </a:solidFill>
              </a:rPr>
              <a:t>Important Note: Remittance Advices are not considered proof of timely filing. </a:t>
            </a:r>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11</a:t>
            </a:fld>
            <a:endParaRPr lang="en-US" dirty="0"/>
          </a:p>
        </p:txBody>
      </p:sp>
    </p:spTree>
    <p:extLst>
      <p:ext uri="{BB962C8B-B14F-4D97-AF65-F5344CB8AC3E}">
        <p14:creationId xmlns:p14="http://schemas.microsoft.com/office/powerpoint/2010/main" val="187378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15</a:t>
            </a:fld>
            <a:endParaRPr lang="en-US" dirty="0"/>
          </a:p>
        </p:txBody>
      </p:sp>
    </p:spTree>
    <p:extLst>
      <p:ext uri="{BB962C8B-B14F-4D97-AF65-F5344CB8AC3E}">
        <p14:creationId xmlns:p14="http://schemas.microsoft.com/office/powerpoint/2010/main" val="59044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20</a:t>
            </a:fld>
            <a:endParaRPr lang="en-US" dirty="0"/>
          </a:p>
        </p:txBody>
      </p:sp>
    </p:spTree>
    <p:extLst>
      <p:ext uri="{BB962C8B-B14F-4D97-AF65-F5344CB8AC3E}">
        <p14:creationId xmlns:p14="http://schemas.microsoft.com/office/powerpoint/2010/main" val="3905454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899861">
              <a:defRPr/>
            </a:pPr>
            <a:endParaRPr lang="en-US" dirty="0">
              <a:solidFill>
                <a:srgbClr val="FF0000"/>
              </a:solidFill>
            </a:endParaRPr>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21</a:t>
            </a:fld>
            <a:endParaRPr lang="en-US" dirty="0"/>
          </a:p>
        </p:txBody>
      </p:sp>
    </p:spTree>
    <p:extLst>
      <p:ext uri="{BB962C8B-B14F-4D97-AF65-F5344CB8AC3E}">
        <p14:creationId xmlns:p14="http://schemas.microsoft.com/office/powerpoint/2010/main" val="187378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p>
        </p:txBody>
      </p:sp>
      <p:sp>
        <p:nvSpPr>
          <p:cNvPr id="4" name="Slide Number Placeholder 3"/>
          <p:cNvSpPr>
            <a:spLocks noGrp="1"/>
          </p:cNvSpPr>
          <p:nvPr>
            <p:ph type="sldNum" sz="quarter" idx="10"/>
          </p:nvPr>
        </p:nvSpPr>
        <p:spPr/>
        <p:txBody>
          <a:bodyPr/>
          <a:lstStyle/>
          <a:p>
            <a:fld id="{42DE46E6-3AB7-484F-9FBF-FD47303B7739}" type="slidenum">
              <a:rPr lang="en-US" smtClean="0"/>
              <a:t>28</a:t>
            </a:fld>
            <a:endParaRPr lang="en-US"/>
          </a:p>
        </p:txBody>
      </p:sp>
    </p:spTree>
    <p:extLst>
      <p:ext uri="{BB962C8B-B14F-4D97-AF65-F5344CB8AC3E}">
        <p14:creationId xmlns:p14="http://schemas.microsoft.com/office/powerpoint/2010/main" val="28387814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lIns="91431" tIns="45716" rIns="91431" bIns="45716">
            <a:normAutofit/>
          </a:bodyPr>
          <a:lstStyle>
            <a:lvl1pPr>
              <a:buFontTx/>
              <a:buNone/>
              <a:defRPr sz="1900">
                <a:solidFill>
                  <a:srgbClr val="7F7F7F"/>
                </a:solidFill>
              </a:defRPr>
            </a:lvl1pPr>
          </a:lstStyle>
          <a:p>
            <a:r>
              <a:rPr lang="en-US" dirty="0"/>
              <a:t>Click icon to add picture</a:t>
            </a:r>
          </a:p>
        </p:txBody>
      </p:sp>
      <p:sp>
        <p:nvSpPr>
          <p:cNvPr id="11" name="Content Placeholder 17"/>
          <p:cNvSpPr>
            <a:spLocks noGrp="1"/>
          </p:cNvSpPr>
          <p:nvPr>
            <p:ph sz="quarter" idx="14" hasCustomPrompt="1"/>
          </p:nvPr>
        </p:nvSpPr>
        <p:spPr>
          <a:xfrm>
            <a:off x="528320" y="5194300"/>
            <a:ext cx="6484797" cy="723900"/>
          </a:xfrm>
          <a:prstGeom prst="rect">
            <a:avLst/>
          </a:prstGeom>
        </p:spPr>
        <p:txBody>
          <a:bodyPr lIns="91431" tIns="45716" rIns="91431" bIns="45716" anchor="t">
            <a:noAutofit/>
          </a:bodyPr>
          <a:lstStyle>
            <a:lvl1pPr marL="228577" indent="-228577">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2" name="Title 11"/>
          <p:cNvSpPr>
            <a:spLocks noGrp="1"/>
          </p:cNvSpPr>
          <p:nvPr>
            <p:ph type="title" hasCustomPrompt="1"/>
          </p:nvPr>
        </p:nvSpPr>
        <p:spPr>
          <a:xfrm>
            <a:off x="495302" y="2857500"/>
            <a:ext cx="6946901" cy="1371600"/>
          </a:xfrm>
          <a:prstGeom prst="rect">
            <a:avLst/>
          </a:prstGeom>
        </p:spPr>
        <p:txBody>
          <a:bodyPr lIns="91431" tIns="45716" rIns="91431" bIns="45716"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2" y="4277360"/>
            <a:ext cx="6946901" cy="695960"/>
          </a:xfrm>
          <a:prstGeom prst="rect">
            <a:avLst/>
          </a:prstGeom>
        </p:spPr>
        <p:txBody>
          <a:bodyPr lIns="91431" tIns="45716" rIns="91431" bIns="45716">
            <a:noAutofit/>
          </a:bodyPr>
          <a:lstStyle>
            <a:lvl1pPr marL="0" indent="0" algn="l">
              <a:buNone/>
              <a:defRPr sz="2600">
                <a:solidFill>
                  <a:srgbClr val="FFFFFF"/>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2" y="0"/>
            <a:ext cx="7899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9" y="3231382"/>
            <a:ext cx="5737542" cy="2926079"/>
          </a:xfrm>
          <a:prstGeom prst="rect">
            <a:avLst/>
          </a:prstGeom>
        </p:spPr>
        <p:txBody>
          <a:bodyPr lIns="91431" tIns="45716" rIns="91431" bIns="45716">
            <a:noAutofit/>
          </a:bodyPr>
          <a:lstStyle>
            <a:lvl1pPr marL="228577" indent="-228577">
              <a:spcBef>
                <a:spcPts val="0"/>
              </a:spcBef>
              <a:spcAft>
                <a:spcPts val="600"/>
              </a:spcAft>
              <a:defRPr sz="2100">
                <a:solidFill>
                  <a:srgbClr val="141313"/>
                </a:solidFill>
              </a:defRPr>
            </a:lvl1pPr>
            <a:lvl2pPr marL="520648" indent="-292071">
              <a:spcBef>
                <a:spcPts val="0"/>
              </a:spcBef>
              <a:spcAft>
                <a:spcPts val="600"/>
              </a:spcAft>
              <a:defRPr sz="2100">
                <a:solidFill>
                  <a:srgbClr val="141313"/>
                </a:solidFill>
              </a:defRPr>
            </a:lvl2pPr>
            <a:lvl3pPr marL="749225" indent="-228577">
              <a:spcBef>
                <a:spcPts val="0"/>
              </a:spcBef>
              <a:spcAft>
                <a:spcPts val="600"/>
              </a:spcAft>
              <a:defRPr sz="2100">
                <a:solidFill>
                  <a:srgbClr val="141313"/>
                </a:solidFill>
              </a:defRPr>
            </a:lvl3pPr>
            <a:lvl4pPr marL="1028597" indent="-279372">
              <a:spcBef>
                <a:spcPts val="0"/>
              </a:spcBef>
              <a:spcAft>
                <a:spcPts val="600"/>
              </a:spcAft>
              <a:defRPr sz="2100">
                <a:solidFill>
                  <a:srgbClr val="141313"/>
                </a:solidFill>
              </a:defRPr>
            </a:lvl4pPr>
            <a:lvl5pPr marL="1257174" indent="-228577">
              <a:spcBef>
                <a:spcPts val="0"/>
              </a:spcBef>
              <a:spcAft>
                <a:spcPts val="600"/>
              </a:spcAft>
              <a:defRPr sz="21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40" y="2799581"/>
            <a:ext cx="5732462" cy="508000"/>
          </a:xfrm>
          <a:prstGeom prst="rect">
            <a:avLst/>
          </a:prstGeom>
        </p:spPr>
        <p:txBody>
          <a:bodyPr lIns="91431" tIns="45716" rIns="91431" bIns="45716">
            <a:noAutofit/>
          </a:bodyPr>
          <a:lstStyle>
            <a:lvl1pPr marL="0" indent="0" algn="l">
              <a:buNone/>
              <a:defRPr sz="2100" b="0">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6" y="470214"/>
            <a:ext cx="1529109" cy="394414"/>
          </a:xfrm>
          <a:prstGeom prst="rect">
            <a:avLst/>
          </a:prstGeom>
        </p:spPr>
      </p:pic>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9" y="3231382"/>
            <a:ext cx="5737542" cy="2926079"/>
          </a:xfrm>
          <a:prstGeom prst="rect">
            <a:avLst/>
          </a:prstGeom>
        </p:spPr>
        <p:txBody>
          <a:bodyPr lIns="91431" tIns="45716" rIns="91431" bIns="45716">
            <a:noAutofit/>
          </a:bodyPr>
          <a:lstStyle>
            <a:lvl1pPr marL="228577" indent="-228577">
              <a:spcBef>
                <a:spcPts val="0"/>
              </a:spcBef>
              <a:spcAft>
                <a:spcPts val="600"/>
              </a:spcAft>
              <a:defRPr sz="2100">
                <a:solidFill>
                  <a:srgbClr val="141313"/>
                </a:solidFill>
              </a:defRPr>
            </a:lvl1pPr>
            <a:lvl2pPr marL="520648" indent="-292071">
              <a:spcBef>
                <a:spcPts val="0"/>
              </a:spcBef>
              <a:spcAft>
                <a:spcPts val="600"/>
              </a:spcAft>
              <a:defRPr sz="2100">
                <a:solidFill>
                  <a:srgbClr val="141313"/>
                </a:solidFill>
              </a:defRPr>
            </a:lvl2pPr>
            <a:lvl3pPr marL="749225" indent="-228577">
              <a:spcBef>
                <a:spcPts val="0"/>
              </a:spcBef>
              <a:spcAft>
                <a:spcPts val="600"/>
              </a:spcAft>
              <a:defRPr sz="2100">
                <a:solidFill>
                  <a:srgbClr val="141313"/>
                </a:solidFill>
              </a:defRPr>
            </a:lvl3pPr>
            <a:lvl4pPr marL="1028597" indent="-279372">
              <a:spcBef>
                <a:spcPts val="0"/>
              </a:spcBef>
              <a:spcAft>
                <a:spcPts val="600"/>
              </a:spcAft>
              <a:defRPr sz="2100">
                <a:solidFill>
                  <a:srgbClr val="141313"/>
                </a:solidFill>
              </a:defRPr>
            </a:lvl4pPr>
            <a:lvl5pPr marL="1257174" indent="-228577">
              <a:spcBef>
                <a:spcPts val="0"/>
              </a:spcBef>
              <a:spcAft>
                <a:spcPts val="600"/>
              </a:spcAft>
              <a:defRPr sz="21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40" y="2799581"/>
            <a:ext cx="5732462" cy="508000"/>
          </a:xfrm>
          <a:prstGeom prst="rect">
            <a:avLst/>
          </a:prstGeom>
        </p:spPr>
        <p:txBody>
          <a:bodyPr lIns="91431" tIns="45716" rIns="91431" bIns="45716">
            <a:noAutofit/>
          </a:bodyPr>
          <a:lstStyle>
            <a:lvl1pPr marL="0" indent="0" algn="l">
              <a:buNone/>
              <a:defRPr sz="2100" b="0">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4" y="545661"/>
            <a:ext cx="12063365" cy="1584764"/>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60" y="3074743"/>
            <a:ext cx="3319781" cy="3230879"/>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9" y="2185740"/>
            <a:ext cx="3314701"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2014"/>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41" y="2130425"/>
            <a:ext cx="10045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1" cy="6604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503238" y="548067"/>
            <a:ext cx="12064925" cy="1574800"/>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3"/>
            <a:ext cx="3095942" cy="927100"/>
          </a:xfrm>
          <a:prstGeom prst="rect">
            <a:avLst/>
          </a:prstGeom>
        </p:spPr>
        <p:txBody>
          <a:bodyPr lIns="91431" tIns="45716" rIns="91431" bIns="45716">
            <a:noAutofit/>
          </a:bodyPr>
          <a:lstStyle>
            <a:lvl1pPr marL="0" indent="0">
              <a:spcBef>
                <a:spcPts val="0"/>
              </a:spcBef>
              <a:spcAft>
                <a:spcPts val="600"/>
              </a:spcAft>
              <a:buFontTx/>
              <a:buNone/>
              <a:defRPr sz="2100" b="1">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5153"/>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41" y="2133566"/>
            <a:ext cx="10045701"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1" cy="6604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8" y="3113080"/>
            <a:ext cx="3200400" cy="1066800"/>
          </a:xfrm>
          <a:prstGeom prst="rect">
            <a:avLst/>
          </a:prstGeom>
          <a:solidFill>
            <a:srgbClr val="284563"/>
          </a:solidFill>
          <a:ln>
            <a:noFill/>
          </a:ln>
        </p:spPr>
        <p:txBody>
          <a:bodyPr vert="horz" lIns="91431" tIns="91431" rIns="91431" bIns="45716"/>
          <a:lstStyle>
            <a:lvl1pPr marL="114289" indent="0">
              <a:buFontTx/>
              <a:buNone/>
              <a:defRPr sz="2000">
                <a:solidFill>
                  <a:srgbClr val="FFFFFE"/>
                </a:solidFill>
              </a:defRPr>
            </a:lvl1pPr>
            <a:lvl2pPr>
              <a:buFontTx/>
              <a:buNone/>
              <a:defRPr sz="1900">
                <a:solidFill>
                  <a:srgbClr val="FFFFFE"/>
                </a:solidFill>
              </a:defRPr>
            </a:lvl2pPr>
            <a:lvl3pPr>
              <a:buFontTx/>
              <a:buNone/>
              <a:defRPr sz="1900">
                <a:solidFill>
                  <a:srgbClr val="FFFFFE"/>
                </a:solidFill>
              </a:defRPr>
            </a:lvl3pPr>
            <a:lvl4pPr>
              <a:buFontTx/>
              <a:buNone/>
              <a:defRPr sz="1900">
                <a:solidFill>
                  <a:srgbClr val="FFFFFE"/>
                </a:solidFill>
              </a:defRPr>
            </a:lvl4pPr>
            <a:lvl5pPr>
              <a:buFontTx/>
              <a:buNone/>
              <a:defRPr sz="19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1" cy="1066800"/>
          </a:xfrm>
          <a:prstGeom prst="rect">
            <a:avLst/>
          </a:prstGeom>
        </p:spPr>
        <p:txBody>
          <a:bodyPr vert="horz" lIns="91431" tIns="45716" rIns="91431" bIns="45716"/>
          <a:lstStyle>
            <a:lvl1pPr marL="177783" indent="-177783">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8" y="4332280"/>
            <a:ext cx="3200400" cy="1066800"/>
          </a:xfrm>
          <a:prstGeom prst="rect">
            <a:avLst/>
          </a:prstGeom>
          <a:solidFill>
            <a:srgbClr val="284563"/>
          </a:solidFill>
          <a:ln>
            <a:noFill/>
          </a:ln>
        </p:spPr>
        <p:txBody>
          <a:bodyPr vert="horz" lIns="91431" tIns="91431" rIns="91431" bIns="45716"/>
          <a:lstStyle>
            <a:lvl1pPr marL="114289" indent="0">
              <a:buFontTx/>
              <a:buNone/>
              <a:defRPr sz="2000">
                <a:solidFill>
                  <a:srgbClr val="FFFFFE"/>
                </a:solidFill>
              </a:defRPr>
            </a:lvl1pPr>
            <a:lvl2pPr>
              <a:buFontTx/>
              <a:buNone/>
              <a:defRPr sz="1900">
                <a:solidFill>
                  <a:srgbClr val="FFFFFE"/>
                </a:solidFill>
              </a:defRPr>
            </a:lvl2pPr>
            <a:lvl3pPr>
              <a:buFontTx/>
              <a:buNone/>
              <a:defRPr sz="1900">
                <a:solidFill>
                  <a:srgbClr val="FFFFFE"/>
                </a:solidFill>
              </a:defRPr>
            </a:lvl3pPr>
            <a:lvl4pPr>
              <a:buFontTx/>
              <a:buNone/>
              <a:defRPr sz="1900">
                <a:solidFill>
                  <a:srgbClr val="FFFFFE"/>
                </a:solidFill>
              </a:defRPr>
            </a:lvl4pPr>
            <a:lvl5pPr>
              <a:buFontTx/>
              <a:buNone/>
              <a:defRPr sz="19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lIns="91431" tIns="45716" rIns="91431" bIns="45716"/>
          <a:lstStyle>
            <a:lvl1pPr marL="177783" indent="-177783">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8" y="5546401"/>
            <a:ext cx="3200400" cy="1066800"/>
          </a:xfrm>
          <a:prstGeom prst="rect">
            <a:avLst/>
          </a:prstGeom>
          <a:solidFill>
            <a:srgbClr val="284563"/>
          </a:solidFill>
          <a:ln>
            <a:noFill/>
          </a:ln>
        </p:spPr>
        <p:txBody>
          <a:bodyPr vert="horz" lIns="91431" tIns="91431" rIns="91431" bIns="45716"/>
          <a:lstStyle>
            <a:lvl1pPr marL="114289" indent="0">
              <a:buFontTx/>
              <a:buNone/>
              <a:defRPr sz="2000">
                <a:solidFill>
                  <a:srgbClr val="FFFFFE"/>
                </a:solidFill>
              </a:defRPr>
            </a:lvl1pPr>
            <a:lvl2pPr>
              <a:buFontTx/>
              <a:buNone/>
              <a:defRPr sz="1900">
                <a:solidFill>
                  <a:srgbClr val="FFFFFE"/>
                </a:solidFill>
              </a:defRPr>
            </a:lvl2pPr>
            <a:lvl3pPr>
              <a:buFontTx/>
              <a:buNone/>
              <a:defRPr sz="1900">
                <a:solidFill>
                  <a:srgbClr val="FFFFFE"/>
                </a:solidFill>
              </a:defRPr>
            </a:lvl3pPr>
            <a:lvl4pPr>
              <a:buFontTx/>
              <a:buNone/>
              <a:defRPr sz="1900">
                <a:solidFill>
                  <a:srgbClr val="FFFFFE"/>
                </a:solidFill>
              </a:defRPr>
            </a:lvl4pPr>
            <a:lvl5pPr>
              <a:buFontTx/>
              <a:buNone/>
              <a:defRPr sz="19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lIns="91431" tIns="45716" rIns="91431" bIns="45716"/>
          <a:lstStyle>
            <a:lvl1pPr marL="177783" indent="-177783">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8" y="2130425"/>
            <a:ext cx="10034717" cy="528637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4" y="545661"/>
            <a:ext cx="12018802" cy="1584764"/>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60" y="3084322"/>
            <a:ext cx="3319781" cy="3230879"/>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9" y="2185740"/>
            <a:ext cx="3314701"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2014"/>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9" y="2185740"/>
            <a:ext cx="8120062" cy="660400"/>
          </a:xfrm>
          <a:prstGeom prst="rect">
            <a:avLst/>
          </a:prstGeom>
        </p:spPr>
        <p:txBody>
          <a:bodyPr vert="horz" lIns="91431" tIns="45716" rIns="91431" bIns="45716"/>
          <a:lstStyle>
            <a:lvl1pPr marL="0" indent="0">
              <a:buFontTx/>
              <a:buNone/>
              <a:defRPr sz="2100" b="1">
                <a:solidFill>
                  <a:srgbClr val="FFFFFE"/>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5" cy="1581588"/>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9" y="3074740"/>
            <a:ext cx="4492749" cy="4102100"/>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40" y="2185740"/>
            <a:ext cx="4487669"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flipV="1">
            <a:off x="604842" y="2130425"/>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9" y="2185740"/>
            <a:ext cx="4459032" cy="8890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9" y="3074740"/>
            <a:ext cx="4459032"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6"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50"/>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5" cy="1581588"/>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9" y="3074740"/>
            <a:ext cx="4492749" cy="4102100"/>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40" y="2185740"/>
            <a:ext cx="4487669"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flipV="1">
            <a:off x="604842" y="2130425"/>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9" y="2185740"/>
            <a:ext cx="4459032" cy="889000"/>
          </a:xfrm>
          <a:prstGeom prst="rect">
            <a:avLst/>
          </a:prstGeom>
        </p:spPr>
        <p:txBody>
          <a:bodyPr vert="horz" lIns="91431" tIns="45716" rIns="91431" bIns="45716"/>
          <a:lstStyle>
            <a:lvl1pPr marL="0" indent="0">
              <a:buFontTx/>
              <a:buNone/>
              <a:defRPr sz="2100" b="1">
                <a:solidFill>
                  <a:schemeClr val="accent1"/>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lIns="91431" tIns="45716" rIns="91431" bIns="45716"/>
          <a:lstStyle>
            <a:lvl1pPr marL="0" indent="0">
              <a:buFontTx/>
              <a:buNone/>
              <a:defRPr sz="2100" b="1">
                <a:solidFill>
                  <a:schemeClr val="accent4"/>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9" y="3074740"/>
            <a:ext cx="4459032"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6"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50"/>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4" y="545661"/>
            <a:ext cx="12063365" cy="1584764"/>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60" y="3074743"/>
            <a:ext cx="3319781" cy="3230879"/>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9" y="2185740"/>
            <a:ext cx="3314701"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2014"/>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41" y="2130424"/>
            <a:ext cx="10045701"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2"/>
            <a:ext cx="2540000"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2"/>
            <a:ext cx="2540000"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2"/>
            <a:ext cx="2540000"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2"/>
            <a:ext cx="2626042"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4" y="545660"/>
            <a:ext cx="12063365" cy="1586352"/>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9" y="5786300"/>
            <a:ext cx="6697981" cy="1785622"/>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7" y="2185740"/>
            <a:ext cx="13538202"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2014"/>
            <a:ext cx="134493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1"/>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2"/>
            <a:ext cx="6650038" cy="1765300"/>
          </a:xfrm>
          <a:prstGeom prst="rect">
            <a:avLst/>
          </a:prstGeom>
        </p:spPr>
        <p:txBody>
          <a:bodyPr vert="horz" lIns="91431" tIns="45716" rIns="91431" bIns="45716"/>
          <a:lstStyle>
            <a:lvl1pPr marL="177783" indent="-177783">
              <a:tabLst/>
              <a:defRPr sz="2100">
                <a:solidFill>
                  <a:srgbClr val="141313"/>
                </a:solidFill>
              </a:defRPr>
            </a:lvl1pPr>
            <a:lvl2pPr marL="457154" indent="-279372">
              <a:defRPr sz="2100">
                <a:solidFill>
                  <a:srgbClr val="141313"/>
                </a:solidFill>
              </a:defRPr>
            </a:lvl2pPr>
            <a:lvl3pPr>
              <a:defRPr sz="2100">
                <a:solidFill>
                  <a:srgbClr val="141313"/>
                </a:solidFill>
              </a:defRPr>
            </a:lvl3pPr>
            <a:lvl4pPr>
              <a:defRPr sz="2100">
                <a:solidFill>
                  <a:srgbClr val="141313"/>
                </a:solidFill>
              </a:defRPr>
            </a:lvl4pPr>
            <a:lvl5pPr>
              <a:defRPr sz="21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099" y="5726114"/>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5"/>
            <a:ext cx="4845910" cy="1249900"/>
          </a:xfrm>
          <a:prstGeom prst="rect">
            <a:avLst/>
          </a:prstGeom>
        </p:spPr>
      </p:pic>
      <p:sp>
        <p:nvSpPr>
          <p:cNvPr id="9" name="TextBox 8"/>
          <p:cNvSpPr txBox="1"/>
          <p:nvPr userDrawn="1"/>
        </p:nvSpPr>
        <p:spPr>
          <a:xfrm>
            <a:off x="2256414" y="7627623"/>
            <a:ext cx="10121901" cy="230824"/>
          </a:xfrm>
          <a:prstGeom prst="rect">
            <a:avLst/>
          </a:prstGeom>
          <a:noFill/>
        </p:spPr>
        <p:txBody>
          <a:bodyPr wrap="square" lIns="91431" tIns="45716" rIns="91431" bIns="45716" rtlCol="0">
            <a:spAutoFit/>
          </a:bodyPr>
          <a:lstStyle/>
          <a:p>
            <a:r>
              <a:rPr lang="en-US" sz="900" kern="1200" dirty="0">
                <a:solidFill>
                  <a:srgbClr val="141313"/>
                </a:solidFill>
                <a:latin typeface="+mn-lt"/>
                <a:ea typeface="+mn-ea"/>
                <a:cs typeface="+mn-cs"/>
              </a:rPr>
              <a:t>© 2017 Conduent Business Services, LLC. All rights reserved. Conduent and Conduent Agile Star are trademarks of Conduent Business Services, LLC in the United States and/or other countries.</a:t>
            </a:r>
            <a:endParaRPr lang="en-US" sz="900" dirty="0">
              <a:solidFill>
                <a:srgbClr val="141313"/>
              </a:solidFill>
              <a:latin typeface="Arial"/>
              <a:cs typeface="Arial"/>
            </a:endParaRPr>
          </a:p>
        </p:txBody>
      </p:sp>
      <p:sp>
        <p:nvSpPr>
          <p:cNvPr id="4" name="Rectangle 3"/>
          <p:cNvSpPr/>
          <p:nvPr userDrawn="1"/>
        </p:nvSpPr>
        <p:spPr>
          <a:xfrm>
            <a:off x="12432916" y="233940"/>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solidFill>
                <a:srgbClr val="FFFFF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lIns="91431" tIns="45716" rIns="91431" bIns="45716" anchor="t">
            <a:noAutofit/>
          </a:bodyPr>
          <a:lstStyle>
            <a:lvl1pPr marL="228577" indent="-228577">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2" name="Title 11"/>
          <p:cNvSpPr>
            <a:spLocks noGrp="1"/>
          </p:cNvSpPr>
          <p:nvPr>
            <p:ph type="title" hasCustomPrompt="1"/>
          </p:nvPr>
        </p:nvSpPr>
        <p:spPr>
          <a:xfrm>
            <a:off x="5015868" y="3581400"/>
            <a:ext cx="5761355"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2" y="5003800"/>
            <a:ext cx="5758181" cy="695960"/>
          </a:xfrm>
          <a:prstGeom prst="rect">
            <a:avLst/>
          </a:prstGeom>
        </p:spPr>
        <p:txBody>
          <a:bodyPr lIns="91431" tIns="45716" rIns="91431" bIns="45716">
            <a:noAutofit/>
          </a:bodyPr>
          <a:lstStyle>
            <a:lvl1pPr marL="0" indent="0" algn="l">
              <a:buNone/>
              <a:defRPr sz="26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8"/>
            <a:ext cx="5505360" cy="723900"/>
          </a:xfrm>
          <a:prstGeom prst="rect">
            <a:avLst/>
          </a:prstGeom>
        </p:spPr>
        <p:txBody>
          <a:bodyPr lIns="91431" tIns="45716" rIns="91431" bIns="45716" anchor="t">
            <a:noAutofit/>
          </a:bodyPr>
          <a:lstStyle>
            <a:lvl1pPr marL="228577" indent="-228577"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5" name="Freeform 14"/>
          <p:cNvSpPr>
            <a:spLocks/>
          </p:cNvSpPr>
          <p:nvPr userDrawn="1"/>
        </p:nvSpPr>
        <p:spPr>
          <a:xfrm>
            <a:off x="5176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pic>
        <p:nvPicPr>
          <p:cNvPr id="9" name="Picture 8" descr="conduent_logo_black.eps"/>
          <p:cNvPicPr>
            <a:picLocks noChangeAspect="1"/>
          </p:cNvPicPr>
          <p:nvPr userDrawn="1"/>
        </p:nvPicPr>
        <p:blipFill>
          <a:blip r:embed="rId3"/>
          <a:stretch>
            <a:fillRect/>
          </a:stretch>
        </p:blipFill>
        <p:spPr>
          <a:xfrm>
            <a:off x="11809186" y="388401"/>
            <a:ext cx="2253909" cy="581348"/>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4517" y="349698"/>
            <a:ext cx="13459968" cy="987552"/>
          </a:xfrm>
          <a:prstGeom prst="rect">
            <a:avLst/>
          </a:prstGeom>
        </p:spPr>
        <p:txBody>
          <a:bodyPr lIns="130609" tIns="65305" rIns="130609" bIns="65305"/>
          <a:lstStyle/>
          <a:p>
            <a:r>
              <a:rPr lang="en-US"/>
              <a:t>Click to edit Master title style</a:t>
            </a:r>
            <a:endParaRPr lang="en-US" dirty="0"/>
          </a:p>
        </p:txBody>
      </p:sp>
      <p:sp>
        <p:nvSpPr>
          <p:cNvPr id="3" name="Content Placeholder 2"/>
          <p:cNvSpPr>
            <a:spLocks noGrp="1"/>
          </p:cNvSpPr>
          <p:nvPr>
            <p:ph idx="1"/>
          </p:nvPr>
        </p:nvSpPr>
        <p:spPr>
          <a:xfrm>
            <a:off x="604520" y="1572932"/>
            <a:ext cx="13459968" cy="5705856"/>
          </a:xfrm>
          <a:prstGeom prst="rect">
            <a:avLst/>
          </a:prstGeom>
        </p:spPr>
        <p:txBody>
          <a:bodyPr lIns="130609" tIns="65305" rIns="130609" bIns="65305"/>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26112" y="7607488"/>
            <a:ext cx="3218688" cy="438150"/>
          </a:xfrm>
          <a:prstGeom prst="rect">
            <a:avLst/>
          </a:prstGeom>
        </p:spPr>
        <p:txBody>
          <a:bodyPr vert="horz" lIns="130609" tIns="65305" rIns="130609" bIns="65305" rtlCol="0" anchor="ctr"/>
          <a:lstStyle>
            <a:lvl1pPr marL="0" algn="l" defTabSz="653044" rtl="0" eaLnBrk="1" latinLnBrk="0" hangingPunct="1">
              <a:defRPr lang="en-US" sz="1300" kern="1200" smtClean="0">
                <a:solidFill>
                  <a:srgbClr val="777777"/>
                </a:solidFill>
                <a:latin typeface="+mn-lt"/>
                <a:ea typeface="+mn-ea"/>
                <a:cs typeface="+mn-cs"/>
              </a:defRPr>
            </a:lvl1pPr>
          </a:lstStyle>
          <a:p>
            <a:pPr>
              <a:defRPr/>
            </a:pPr>
            <a:r>
              <a:rPr lang="en-US"/>
              <a:t>11/09/2017</a:t>
            </a:r>
            <a:endParaRPr dirty="0"/>
          </a:p>
        </p:txBody>
      </p:sp>
      <p:sp>
        <p:nvSpPr>
          <p:cNvPr id="5" name="Footer Placeholder 5"/>
          <p:cNvSpPr>
            <a:spLocks noGrp="1"/>
          </p:cNvSpPr>
          <p:nvPr>
            <p:ph type="ftr" sz="quarter" idx="3"/>
          </p:nvPr>
        </p:nvSpPr>
        <p:spPr>
          <a:xfrm>
            <a:off x="5280590" y="7607488"/>
            <a:ext cx="3950208" cy="438150"/>
          </a:xfrm>
          <a:prstGeom prst="rect">
            <a:avLst/>
          </a:prstGeom>
        </p:spPr>
        <p:txBody>
          <a:bodyPr vert="horz" lIns="130609" tIns="65305" rIns="130609" bIns="65305" rtlCol="0" anchor="ctr"/>
          <a:lstStyle>
            <a:lvl1pPr marL="0" algn="ctr" defTabSz="653044" rtl="0" eaLnBrk="1" latinLnBrk="0" hangingPunct="1">
              <a:defRPr lang="en-US" sz="1300" kern="1200" dirty="0">
                <a:solidFill>
                  <a:srgbClr val="777777"/>
                </a:solidFill>
                <a:latin typeface="+mn-lt"/>
                <a:ea typeface="+mn-ea"/>
                <a:cs typeface="+mn-cs"/>
              </a:defRPr>
            </a:lvl1pPr>
          </a:lstStyle>
          <a:p>
            <a:r>
              <a:rPr lang="en-US" dirty="0"/>
              <a:t>Conduent internal use only</a:t>
            </a:r>
            <a:endParaRPr dirty="0"/>
          </a:p>
        </p:txBody>
      </p:sp>
      <p:sp>
        <p:nvSpPr>
          <p:cNvPr id="6" name="Slide Number Placeholder 9"/>
          <p:cNvSpPr>
            <a:spLocks noGrp="1"/>
          </p:cNvSpPr>
          <p:nvPr>
            <p:ph type="sldNum" sz="quarter" idx="4"/>
          </p:nvPr>
        </p:nvSpPr>
        <p:spPr>
          <a:xfrm>
            <a:off x="389250" y="7607488"/>
            <a:ext cx="1463040" cy="438150"/>
          </a:xfrm>
          <a:prstGeom prst="rect">
            <a:avLst/>
          </a:prstGeom>
        </p:spPr>
        <p:txBody>
          <a:bodyPr vert="horz" lIns="130609" tIns="65305" rIns="130609" bIns="65305" rtlCol="0" anchor="ctr"/>
          <a:lstStyle>
            <a:lvl1pPr marL="0" algn="l" defTabSz="653044" rtl="0" eaLnBrk="1" latinLnBrk="0" hangingPunct="1">
              <a:defRPr lang="en-US" sz="1300" kern="1200" smtClean="0">
                <a:solidFill>
                  <a:srgbClr val="777777"/>
                </a:solidFill>
                <a:latin typeface="+mn-lt"/>
                <a:ea typeface="+mn-ea"/>
                <a:cs typeface="+mn-cs"/>
              </a:defRPr>
            </a:lvl1pPr>
          </a:lstStyle>
          <a:p>
            <a:pPr>
              <a:defRPr/>
            </a:pPr>
            <a:fld id="{BADB80EB-400D-4FA3-8CBF-9DE2E4567766}" type="slidenum">
              <a:rPr/>
              <a:pPr>
                <a:defRPr/>
              </a:pPr>
              <a:t>‹#›</a:t>
            </a:fld>
            <a:endParaRPr dirty="0"/>
          </a:p>
        </p:txBody>
      </p:sp>
    </p:spTree>
    <p:extLst>
      <p:ext uri="{BB962C8B-B14F-4D97-AF65-F5344CB8AC3E}">
        <p14:creationId xmlns:p14="http://schemas.microsoft.com/office/powerpoint/2010/main" val="5301707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dirty="0">
                <a:solidFill>
                  <a:prstClr val="black">
                    <a:tint val="75000"/>
                  </a:prstClr>
                </a:solidFill>
              </a:rPr>
              <a:t>Conduent internal use only</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4169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49" y="7170958"/>
            <a:ext cx="5303770" cy="723900"/>
          </a:xfrm>
          <a:prstGeom prst="rect">
            <a:avLst/>
          </a:prstGeom>
        </p:spPr>
        <p:txBody>
          <a:bodyPr lIns="91431" tIns="45716" rIns="91431" bIns="45716" anchor="t">
            <a:noAutofit/>
          </a:bodyPr>
          <a:lstStyle>
            <a:lvl1pPr marL="228577" indent="-228577"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lIns="91431" tIns="45716" rIns="91431" bIns="45716">
            <a:normAutofit/>
          </a:bodyPr>
          <a:lstStyle>
            <a:lvl1pPr>
              <a:buFontTx/>
              <a:buNone/>
              <a:defRPr sz="19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8"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2" y="6591302"/>
            <a:ext cx="8907781" cy="695960"/>
          </a:xfrm>
          <a:prstGeom prst="rect">
            <a:avLst/>
          </a:prstGeom>
        </p:spPr>
        <p:txBody>
          <a:bodyPr lIns="91431" tIns="45716" rIns="91431" bIns="45716">
            <a:noAutofit/>
          </a:bodyPr>
          <a:lstStyle>
            <a:lvl1pPr marL="0" indent="0" algn="l">
              <a:buNone/>
              <a:defRPr sz="2600">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9" y="548640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11" name="Content Placeholder 17"/>
          <p:cNvSpPr>
            <a:spLocks noGrp="1"/>
          </p:cNvSpPr>
          <p:nvPr>
            <p:ph sz="quarter" idx="14" hasCustomPrompt="1"/>
          </p:nvPr>
        </p:nvSpPr>
        <p:spPr>
          <a:xfrm>
            <a:off x="8854049" y="7170958"/>
            <a:ext cx="5303770" cy="723900"/>
          </a:xfrm>
          <a:prstGeom prst="rect">
            <a:avLst/>
          </a:prstGeom>
        </p:spPr>
        <p:txBody>
          <a:bodyPr lIns="91431" tIns="45716" rIns="91431" bIns="45716" anchor="t">
            <a:noAutofit/>
          </a:bodyPr>
          <a:lstStyle>
            <a:lvl1pPr marL="228577" indent="-228577"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lIns="91431" tIns="45716" rIns="91431" bIns="45716">
            <a:normAutofit/>
          </a:bodyPr>
          <a:lstStyle>
            <a:lvl1pPr>
              <a:buFontTx/>
              <a:buNone/>
              <a:defRPr sz="19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8" cy="1371600"/>
          </a:xfrm>
          <a:prstGeom prst="rect">
            <a:avLst/>
          </a:prstGeom>
        </p:spPr>
        <p:txBody>
          <a:bodyPr lIns="91431" tIns="45716" rIns="91431" bIns="45716"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2" y="6591302"/>
            <a:ext cx="8907781" cy="695960"/>
          </a:xfrm>
          <a:prstGeom prst="rect">
            <a:avLst/>
          </a:prstGeom>
        </p:spPr>
        <p:txBody>
          <a:bodyPr lIns="91431" tIns="45716" rIns="91431" bIns="45716">
            <a:noAutofit/>
          </a:bodyPr>
          <a:lstStyle>
            <a:lvl1pPr marL="0" indent="0" algn="l">
              <a:buNone/>
              <a:defRPr sz="2600">
                <a:solidFill>
                  <a:srgbClr val="FFFFFE"/>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548640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12" name="Title 11"/>
          <p:cNvSpPr>
            <a:spLocks noGrp="1"/>
          </p:cNvSpPr>
          <p:nvPr>
            <p:ph type="title" hasCustomPrompt="1"/>
          </p:nvPr>
        </p:nvSpPr>
        <p:spPr>
          <a:xfrm>
            <a:off x="507367" y="2882900"/>
            <a:ext cx="12103734"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FFFFFF"/>
                </a:solidFill>
              </a:defRPr>
            </a:lvl1pPr>
          </a:lstStyle>
          <a:p>
            <a:r>
              <a:rPr lang="en-US"/>
              <a:t>11/09/2017</a:t>
            </a:r>
            <a:endParaRPr lang="en-US" dirty="0"/>
          </a:p>
        </p:txBody>
      </p:sp>
      <p:sp>
        <p:nvSpPr>
          <p:cNvPr id="12" name="Title 11"/>
          <p:cNvSpPr>
            <a:spLocks noGrp="1"/>
          </p:cNvSpPr>
          <p:nvPr>
            <p:ph type="title" hasCustomPrompt="1"/>
          </p:nvPr>
        </p:nvSpPr>
        <p:spPr>
          <a:xfrm>
            <a:off x="507365" y="1016000"/>
            <a:ext cx="12878435" cy="5562600"/>
          </a:xfrm>
          <a:prstGeom prst="rect">
            <a:avLst/>
          </a:prstGeom>
        </p:spPr>
        <p:txBody>
          <a:bodyPr lIns="91431" tIns="45716" rIns="91431" bIns="45716" anchor="ctr">
            <a:noAutofit/>
          </a:bodyPr>
          <a:lstStyle>
            <a:lvl1pPr algn="l">
              <a:lnSpc>
                <a:spcPts val="6540"/>
              </a:lnSpc>
              <a:defRPr sz="49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6" y="470214"/>
            <a:ext cx="1529109" cy="394414"/>
          </a:xfrm>
          <a:prstGeom prst="rect">
            <a:avLst/>
          </a:prstGeom>
        </p:spPr>
      </p:pic>
      <p:sp>
        <p:nvSpPr>
          <p:cNvPr id="9" name="Freeform 8"/>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9"/>
            <a:ext cx="12038685" cy="1580320"/>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1" y="3731442"/>
            <a:ext cx="4196080" cy="408919"/>
          </a:xfrm>
          <a:prstGeom prst="rect">
            <a:avLst/>
          </a:prstGeom>
        </p:spPr>
        <p:txBody>
          <a:bodyPr lIns="91431" tIns="45716" rIns="91431" bIns="45716" anchor="t">
            <a:noAutofit/>
          </a:bodyPr>
          <a:lstStyle>
            <a:lvl1pPr marL="0" indent="0" algn="l">
              <a:lnSpc>
                <a:spcPts val="1800"/>
              </a:lnSpc>
              <a:spcBef>
                <a:spcPts val="0"/>
              </a:spcBef>
              <a:spcAft>
                <a:spcPts val="600"/>
              </a:spcAft>
              <a:buFontTx/>
              <a:buNone/>
              <a:defRPr sz="1900" b="1">
                <a:solidFill>
                  <a:srgbClr val="141313"/>
                </a:solidFill>
              </a:defRPr>
            </a:lvl1pPr>
            <a:lvl2pPr marL="0" indent="0">
              <a:spcBef>
                <a:spcPts val="0"/>
              </a:spcBef>
              <a:spcAft>
                <a:spcPts val="600"/>
              </a:spcAft>
              <a:buFontTx/>
              <a:buNone/>
              <a:defRPr sz="1900"/>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lIns="91431" tIns="45716" rIns="91431" bIns="45716" anchor="t">
            <a:noAutofit/>
          </a:bodyPr>
          <a:lstStyle>
            <a:lvl1pPr marL="0" indent="0" algn="l">
              <a:buNone/>
              <a:defRPr sz="26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5"/>
            <a:ext cx="4195762" cy="2522488"/>
          </a:xfrm>
          <a:prstGeom prst="rect">
            <a:avLst/>
          </a:prstGeom>
        </p:spPr>
        <p:txBody>
          <a:bodyPr lIns="91431" tIns="45716" rIns="91431" bIns="45716">
            <a:noAutofit/>
          </a:bodyPr>
          <a:lstStyle>
            <a:lvl1pPr marL="0" indent="0" algn="l">
              <a:lnSpc>
                <a:spcPct val="100000"/>
              </a:lnSpc>
              <a:spcBef>
                <a:spcPts val="0"/>
              </a:spcBef>
              <a:spcAft>
                <a:spcPts val="600"/>
              </a:spcAft>
              <a:buFontTx/>
              <a:buNone/>
              <a:defRPr sz="1900">
                <a:solidFill>
                  <a:srgbClr val="141313"/>
                </a:solidFill>
              </a:defRPr>
            </a:lvl1pPr>
            <a:lvl2pPr marL="653044" indent="0">
              <a:buFontTx/>
              <a:buNone/>
              <a:defRPr sz="1900"/>
            </a:lvl2pPr>
            <a:lvl3pPr marL="1306090" indent="0">
              <a:buFontTx/>
              <a:buNone/>
              <a:defRPr sz="1900"/>
            </a:lvl3pPr>
            <a:lvl4pPr marL="1959135" indent="0">
              <a:buFontTx/>
              <a:buNone/>
              <a:defRPr sz="1900"/>
            </a:lvl4pPr>
            <a:lvl5pPr marL="2612181" indent="0">
              <a:buFontTx/>
              <a:buNone/>
              <a:defRPr sz="19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lIns="91431" tIns="45716" rIns="91431" bIns="45716" anchor="t">
            <a:noAutofit/>
          </a:bodyPr>
          <a:lstStyle>
            <a:lvl1pPr marL="0" indent="0" algn="l">
              <a:lnSpc>
                <a:spcPts val="1800"/>
              </a:lnSpc>
              <a:spcBef>
                <a:spcPts val="0"/>
              </a:spcBef>
              <a:spcAft>
                <a:spcPts val="600"/>
              </a:spcAft>
              <a:buFontTx/>
              <a:buNone/>
              <a:defRPr sz="1900" b="1">
                <a:solidFill>
                  <a:srgbClr val="141313"/>
                </a:solidFill>
              </a:defRPr>
            </a:lvl1pPr>
            <a:lvl2pPr marL="0" indent="0">
              <a:spcBef>
                <a:spcPts val="0"/>
              </a:spcBef>
              <a:spcAft>
                <a:spcPts val="600"/>
              </a:spcAft>
              <a:buFontTx/>
              <a:buNone/>
              <a:defRPr sz="1900"/>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2" y="4073355"/>
            <a:ext cx="4195762" cy="2522488"/>
          </a:xfrm>
          <a:prstGeom prst="rect">
            <a:avLst/>
          </a:prstGeom>
        </p:spPr>
        <p:txBody>
          <a:bodyPr lIns="91431" tIns="45716" rIns="91431" bIns="45716">
            <a:noAutofit/>
          </a:bodyPr>
          <a:lstStyle>
            <a:lvl1pPr marL="0" indent="0" algn="l">
              <a:lnSpc>
                <a:spcPct val="100000"/>
              </a:lnSpc>
              <a:spcBef>
                <a:spcPts val="0"/>
              </a:spcBef>
              <a:spcAft>
                <a:spcPts val="600"/>
              </a:spcAft>
              <a:buFontTx/>
              <a:buNone/>
              <a:defRPr sz="1900">
                <a:solidFill>
                  <a:srgbClr val="141313"/>
                </a:solidFill>
              </a:defRPr>
            </a:lvl1pPr>
            <a:lvl2pPr marL="653044" indent="0">
              <a:buFontTx/>
              <a:buNone/>
              <a:defRPr sz="1900"/>
            </a:lvl2pPr>
            <a:lvl3pPr marL="1306090" indent="0">
              <a:buFontTx/>
              <a:buNone/>
              <a:defRPr sz="1900"/>
            </a:lvl3pPr>
            <a:lvl4pPr marL="1959135" indent="0">
              <a:buFontTx/>
              <a:buNone/>
              <a:defRPr sz="1900"/>
            </a:lvl4pPr>
            <a:lvl5pPr marL="2612181" indent="0">
              <a:buFontTx/>
              <a:buNone/>
              <a:defRPr sz="19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4" y="3731442"/>
            <a:ext cx="4196080" cy="408919"/>
          </a:xfrm>
          <a:prstGeom prst="rect">
            <a:avLst/>
          </a:prstGeom>
        </p:spPr>
        <p:txBody>
          <a:bodyPr lIns="91431" tIns="45716" rIns="91431" bIns="45716" anchor="t">
            <a:noAutofit/>
          </a:bodyPr>
          <a:lstStyle>
            <a:lvl1pPr marL="0" indent="0" algn="l">
              <a:lnSpc>
                <a:spcPts val="1800"/>
              </a:lnSpc>
              <a:spcBef>
                <a:spcPts val="0"/>
              </a:spcBef>
              <a:spcAft>
                <a:spcPts val="600"/>
              </a:spcAft>
              <a:buFontTx/>
              <a:buNone/>
              <a:defRPr sz="1900" b="1">
                <a:solidFill>
                  <a:srgbClr val="141313"/>
                </a:solidFill>
              </a:defRPr>
            </a:lvl1pPr>
            <a:lvl2pPr marL="0" indent="0">
              <a:spcBef>
                <a:spcPts val="0"/>
              </a:spcBef>
              <a:spcAft>
                <a:spcPts val="600"/>
              </a:spcAft>
              <a:buFontTx/>
              <a:buNone/>
              <a:defRPr sz="1900"/>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5"/>
            <a:ext cx="4195762" cy="2522488"/>
          </a:xfrm>
          <a:prstGeom prst="rect">
            <a:avLst/>
          </a:prstGeom>
        </p:spPr>
        <p:txBody>
          <a:bodyPr lIns="91431" tIns="45716" rIns="91431" bIns="45716">
            <a:noAutofit/>
          </a:bodyPr>
          <a:lstStyle>
            <a:lvl1pPr marL="0" indent="0" algn="l">
              <a:lnSpc>
                <a:spcPct val="100000"/>
              </a:lnSpc>
              <a:spcBef>
                <a:spcPts val="0"/>
              </a:spcBef>
              <a:spcAft>
                <a:spcPts val="600"/>
              </a:spcAft>
              <a:buFontTx/>
              <a:buNone/>
              <a:defRPr sz="1900">
                <a:solidFill>
                  <a:srgbClr val="141313"/>
                </a:solidFill>
              </a:defRPr>
            </a:lvl1pPr>
            <a:lvl2pPr marL="653044" indent="0">
              <a:buFontTx/>
              <a:buNone/>
              <a:defRPr sz="1900"/>
            </a:lvl2pPr>
            <a:lvl3pPr marL="1306090" indent="0">
              <a:buFontTx/>
              <a:buNone/>
              <a:defRPr sz="1900"/>
            </a:lvl3pPr>
            <a:lvl4pPr marL="1959135" indent="0">
              <a:buFontTx/>
              <a:buNone/>
              <a:defRPr sz="1900"/>
            </a:lvl4pPr>
            <a:lvl5pPr marL="2612181" indent="0">
              <a:buFontTx/>
              <a:buNone/>
              <a:defRPr sz="19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6" y="464601"/>
            <a:ext cx="1529109" cy="394402"/>
          </a:xfrm>
          <a:prstGeom prst="rect">
            <a:avLst/>
          </a:prstGeom>
        </p:spPr>
      </p:pic>
      <p:cxnSp>
        <p:nvCxnSpPr>
          <p:cNvPr id="21" name="Straight Connector 20"/>
          <p:cNvCxnSpPr/>
          <p:nvPr userDrawn="1"/>
        </p:nvCxnSpPr>
        <p:spPr>
          <a:xfrm>
            <a:off x="592138" y="3563333"/>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1"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8"/>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1" y="431800"/>
            <a:ext cx="13581062" cy="1371600"/>
          </a:xfrm>
          <a:prstGeom prst="rect">
            <a:avLst/>
          </a:prstGeom>
        </p:spPr>
        <p:txBody>
          <a:bodyPr vert="horz" lIns="91431" tIns="45716" rIns="91431" bIns="45716"/>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a:t>11/09/2017</a:t>
            </a:r>
            <a:endParaRPr lang="en-US" dirty="0"/>
          </a:p>
        </p:txBody>
      </p:sp>
      <p:sp>
        <p:nvSpPr>
          <p:cNvPr id="4" name="Footer Placeholder 3"/>
          <p:cNvSpPr>
            <a:spLocks noGrp="1"/>
          </p:cNvSpPr>
          <p:nvPr>
            <p:ph type="ftr" sz="quarter" idx="11"/>
          </p:nvPr>
        </p:nvSpPr>
        <p:spPr/>
        <p:txBody>
          <a:bodyPr/>
          <a:lstStyle/>
          <a:p>
            <a:r>
              <a:rPr lang="en-US" dirty="0"/>
              <a:t>Conduent internal use only</a:t>
            </a:r>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4" cy="4229100"/>
          </a:xfrm>
          <a:prstGeom prst="rect">
            <a:avLst/>
          </a:prstGeom>
        </p:spPr>
        <p:txBody>
          <a:bodyPr vert="horz" lIns="91431" tIns="45716" rIns="91431" bIns="45716"/>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41" y="2144712"/>
            <a:ext cx="134493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9"/>
            <a:ext cx="12038685" cy="1536022"/>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6" y="464601"/>
            <a:ext cx="1529109" cy="394402"/>
          </a:xfrm>
          <a:prstGeom prst="rect">
            <a:avLst/>
          </a:prstGeom>
        </p:spPr>
      </p:pic>
      <p:sp>
        <p:nvSpPr>
          <p:cNvPr id="26" name="Freeform 25"/>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9" name="Text Placeholder 8"/>
          <p:cNvSpPr>
            <a:spLocks noGrp="1"/>
          </p:cNvSpPr>
          <p:nvPr>
            <p:ph type="body" sz="quarter" idx="13" hasCustomPrompt="1"/>
          </p:nvPr>
        </p:nvSpPr>
        <p:spPr>
          <a:xfrm>
            <a:off x="520699" y="2082800"/>
            <a:ext cx="13542394" cy="4229100"/>
          </a:xfrm>
          <a:prstGeom prst="rect">
            <a:avLst/>
          </a:prstGeom>
        </p:spPr>
        <p:txBody>
          <a:bodyPr vert="horz" lIns="91431" tIns="45716" rIns="91431" bIns="45716"/>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41" y="2144712"/>
            <a:ext cx="134493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3" y="7627623"/>
            <a:ext cx="1385195" cy="438150"/>
          </a:xfrm>
          <a:prstGeom prst="rect">
            <a:avLst/>
          </a:prstGeom>
        </p:spPr>
        <p:txBody>
          <a:bodyPr vert="horz" lIns="130609" tIns="65305" rIns="130609" bIns="65305" rtlCol="0" anchor="ctr"/>
          <a:lstStyle>
            <a:lvl1pPr algn="l">
              <a:defRPr sz="1000">
                <a:solidFill>
                  <a:srgbClr val="AAAFB9"/>
                </a:solidFill>
                <a:latin typeface="Arial"/>
                <a:cs typeface="Arial"/>
              </a:defRPr>
            </a:lvl1pPr>
          </a:lstStyle>
          <a:p>
            <a:r>
              <a:rPr lang="en-US"/>
              <a:t>11/09/2017</a:t>
            </a:r>
            <a:endParaRPr lang="en-US" dirty="0"/>
          </a:p>
        </p:txBody>
      </p:sp>
      <p:sp>
        <p:nvSpPr>
          <p:cNvPr id="8" name="Footer Placeholder 4"/>
          <p:cNvSpPr>
            <a:spLocks noGrp="1"/>
          </p:cNvSpPr>
          <p:nvPr>
            <p:ph type="ftr" sz="quarter" idx="3"/>
          </p:nvPr>
        </p:nvSpPr>
        <p:spPr>
          <a:xfrm>
            <a:off x="1862718" y="7627623"/>
            <a:ext cx="7514965" cy="438150"/>
          </a:xfrm>
          <a:prstGeom prst="rect">
            <a:avLst/>
          </a:prstGeom>
        </p:spPr>
        <p:txBody>
          <a:bodyPr vert="horz" lIns="130609" tIns="65305" rIns="130609" bIns="65305" rtlCol="0" anchor="ctr"/>
          <a:lstStyle>
            <a:lvl1pPr algn="l">
              <a:defRPr sz="1000">
                <a:solidFill>
                  <a:srgbClr val="AAAFB9"/>
                </a:solidFill>
                <a:latin typeface="Arial"/>
                <a:cs typeface="Arial"/>
              </a:defRPr>
            </a:lvl1pPr>
          </a:lstStyle>
          <a:p>
            <a:r>
              <a:rPr lang="en-US" dirty="0"/>
              <a:t>Conduent internal use only</a:t>
            </a:r>
          </a:p>
        </p:txBody>
      </p:sp>
      <p:sp>
        <p:nvSpPr>
          <p:cNvPr id="9" name="Slide Number Placeholder 5"/>
          <p:cNvSpPr>
            <a:spLocks noGrp="1"/>
          </p:cNvSpPr>
          <p:nvPr>
            <p:ph type="sldNum" sz="quarter" idx="4"/>
          </p:nvPr>
        </p:nvSpPr>
        <p:spPr>
          <a:xfrm>
            <a:off x="10764520" y="7627623"/>
            <a:ext cx="3413760" cy="438150"/>
          </a:xfrm>
          <a:prstGeom prst="rect">
            <a:avLst/>
          </a:prstGeom>
        </p:spPr>
        <p:txBody>
          <a:bodyPr vert="horz" lIns="130609" tIns="65305" rIns="130609" bIns="65305"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p:nvPicPr>
        <p:blipFill>
          <a:blip r:embed="rId23"/>
          <a:stretch>
            <a:fillRect/>
          </a:stretch>
        </p:blipFill>
        <p:spPr>
          <a:xfrm>
            <a:off x="12533986" y="464601"/>
            <a:ext cx="1529109" cy="394402"/>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9" r:id="rId8"/>
    <p:sldLayoutId id="2147483657" r:id="rId9"/>
    <p:sldLayoutId id="2147483658" r:id="rId10"/>
    <p:sldLayoutId id="2147483659" r:id="rId11"/>
    <p:sldLayoutId id="2147483660" r:id="rId12"/>
    <p:sldLayoutId id="2147483661" r:id="rId13"/>
    <p:sldLayoutId id="2147483662" r:id="rId14"/>
    <p:sldLayoutId id="2147483664" r:id="rId15"/>
    <p:sldLayoutId id="2147483668" r:id="rId16"/>
    <p:sldLayoutId id="2147483665" r:id="rId17"/>
    <p:sldLayoutId id="2147483666" r:id="rId18"/>
    <p:sldLayoutId id="2147483667" r:id="rId19"/>
    <p:sldLayoutId id="2147483670" r:id="rId20"/>
    <p:sldLayoutId id="2147483671" r:id="rId21"/>
  </p:sldLayoutIdLst>
  <p:hf sldNum="0" hdr="0" ftr="0"/>
  <p:txStyles>
    <p:titleStyle>
      <a:lvl1pPr algn="ctr" defTabSz="653044" rtl="0" eaLnBrk="1" latinLnBrk="0" hangingPunct="1">
        <a:spcBef>
          <a:spcPct val="0"/>
        </a:spcBef>
        <a:buNone/>
        <a:defRPr sz="6300" kern="1200">
          <a:solidFill>
            <a:schemeClr val="tx1"/>
          </a:solidFill>
          <a:latin typeface="+mj-lt"/>
          <a:ea typeface="+mj-ea"/>
          <a:cs typeface="+mj-cs"/>
        </a:defRPr>
      </a:lvl1pPr>
    </p:titleStyle>
    <p:bodyStyle>
      <a:lvl1pPr marL="489784" indent="-489784" algn="l" defTabSz="653044" rtl="0" eaLnBrk="1" latinLnBrk="0" hangingPunct="1">
        <a:spcBef>
          <a:spcPct val="20000"/>
        </a:spcBef>
        <a:buFont typeface="Arial"/>
        <a:buChar char="•"/>
        <a:defRPr sz="4600" kern="1200">
          <a:solidFill>
            <a:schemeClr val="tx1"/>
          </a:solidFill>
          <a:latin typeface="+mn-lt"/>
          <a:ea typeface="+mn-ea"/>
          <a:cs typeface="+mn-cs"/>
        </a:defRPr>
      </a:lvl1pPr>
      <a:lvl2pPr marL="1061198" indent="-408154" algn="l" defTabSz="653044" rtl="0" eaLnBrk="1" latinLnBrk="0" hangingPunct="1">
        <a:spcBef>
          <a:spcPct val="20000"/>
        </a:spcBef>
        <a:buFont typeface="Arial"/>
        <a:buChar char="–"/>
        <a:defRPr sz="4000" kern="1200">
          <a:solidFill>
            <a:schemeClr val="tx1"/>
          </a:solidFill>
          <a:latin typeface="+mn-lt"/>
          <a:ea typeface="+mn-ea"/>
          <a:cs typeface="+mn-cs"/>
        </a:defRPr>
      </a:lvl2pPr>
      <a:lvl3pPr marL="1632613" indent="-326522" algn="l" defTabSz="653044" rtl="0" eaLnBrk="1" latinLnBrk="0" hangingPunct="1">
        <a:spcBef>
          <a:spcPct val="20000"/>
        </a:spcBef>
        <a:buFont typeface="Arial"/>
        <a:buChar char="•"/>
        <a:defRPr sz="3400" kern="1200">
          <a:solidFill>
            <a:schemeClr val="tx1"/>
          </a:solidFill>
          <a:latin typeface="+mn-lt"/>
          <a:ea typeface="+mn-ea"/>
          <a:cs typeface="+mn-cs"/>
        </a:defRPr>
      </a:lvl3pPr>
      <a:lvl4pPr marL="2285657" indent="-326522" algn="l" defTabSz="653044" rtl="0" eaLnBrk="1" latinLnBrk="0" hangingPunct="1">
        <a:spcBef>
          <a:spcPct val="20000"/>
        </a:spcBef>
        <a:buFont typeface="Arial"/>
        <a:buChar char="–"/>
        <a:defRPr sz="2900" kern="1200">
          <a:solidFill>
            <a:schemeClr val="tx1"/>
          </a:solidFill>
          <a:latin typeface="+mn-lt"/>
          <a:ea typeface="+mn-ea"/>
          <a:cs typeface="+mn-cs"/>
        </a:defRPr>
      </a:lvl4pPr>
      <a:lvl5pPr marL="2938702" indent="-326522" algn="l" defTabSz="653044" rtl="0" eaLnBrk="1" latinLnBrk="0" hangingPunct="1">
        <a:spcBef>
          <a:spcPct val="20000"/>
        </a:spcBef>
        <a:buFont typeface="Arial"/>
        <a:buChar char="»"/>
        <a:defRPr sz="2900" kern="1200">
          <a:solidFill>
            <a:schemeClr val="tx1"/>
          </a:solidFill>
          <a:latin typeface="+mn-lt"/>
          <a:ea typeface="+mn-ea"/>
          <a:cs typeface="+mn-cs"/>
        </a:defRPr>
      </a:lvl5pPr>
      <a:lvl6pPr marL="3591746" indent="-326522" algn="l" defTabSz="653044" rtl="0" eaLnBrk="1" latinLnBrk="0" hangingPunct="1">
        <a:spcBef>
          <a:spcPct val="20000"/>
        </a:spcBef>
        <a:buFont typeface="Arial"/>
        <a:buChar char="•"/>
        <a:defRPr sz="2900" kern="1200">
          <a:solidFill>
            <a:schemeClr val="tx1"/>
          </a:solidFill>
          <a:latin typeface="+mn-lt"/>
          <a:ea typeface="+mn-ea"/>
          <a:cs typeface="+mn-cs"/>
        </a:defRPr>
      </a:lvl6pPr>
      <a:lvl7pPr marL="4244791" indent="-326522" algn="l" defTabSz="653044" rtl="0" eaLnBrk="1" latinLnBrk="0" hangingPunct="1">
        <a:spcBef>
          <a:spcPct val="20000"/>
        </a:spcBef>
        <a:buFont typeface="Arial"/>
        <a:buChar char="•"/>
        <a:defRPr sz="2900" kern="1200">
          <a:solidFill>
            <a:schemeClr val="tx1"/>
          </a:solidFill>
          <a:latin typeface="+mn-lt"/>
          <a:ea typeface="+mn-ea"/>
          <a:cs typeface="+mn-cs"/>
        </a:defRPr>
      </a:lvl7pPr>
      <a:lvl8pPr marL="4897837" indent="-326522" algn="l" defTabSz="653044" rtl="0" eaLnBrk="1" latinLnBrk="0" hangingPunct="1">
        <a:spcBef>
          <a:spcPct val="20000"/>
        </a:spcBef>
        <a:buFont typeface="Arial"/>
        <a:buChar char="•"/>
        <a:defRPr sz="2900" kern="1200">
          <a:solidFill>
            <a:schemeClr val="tx1"/>
          </a:solidFill>
          <a:latin typeface="+mn-lt"/>
          <a:ea typeface="+mn-ea"/>
          <a:cs typeface="+mn-cs"/>
        </a:defRPr>
      </a:lvl8pPr>
      <a:lvl9pPr marL="5550882" indent="-326522" algn="l" defTabSz="653044"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044" rtl="0" eaLnBrk="1" latinLnBrk="0" hangingPunct="1">
        <a:defRPr sz="2600" kern="1200">
          <a:solidFill>
            <a:schemeClr val="tx1"/>
          </a:solidFill>
          <a:latin typeface="+mn-lt"/>
          <a:ea typeface="+mn-ea"/>
          <a:cs typeface="+mn-cs"/>
        </a:defRPr>
      </a:lvl1pPr>
      <a:lvl2pPr marL="653044" algn="l" defTabSz="653044" rtl="0" eaLnBrk="1" latinLnBrk="0" hangingPunct="1">
        <a:defRPr sz="2600" kern="1200">
          <a:solidFill>
            <a:schemeClr val="tx1"/>
          </a:solidFill>
          <a:latin typeface="+mn-lt"/>
          <a:ea typeface="+mn-ea"/>
          <a:cs typeface="+mn-cs"/>
        </a:defRPr>
      </a:lvl2pPr>
      <a:lvl3pPr marL="1306090" algn="l" defTabSz="653044" rtl="0" eaLnBrk="1" latinLnBrk="0" hangingPunct="1">
        <a:defRPr sz="2600" kern="1200">
          <a:solidFill>
            <a:schemeClr val="tx1"/>
          </a:solidFill>
          <a:latin typeface="+mn-lt"/>
          <a:ea typeface="+mn-ea"/>
          <a:cs typeface="+mn-cs"/>
        </a:defRPr>
      </a:lvl3pPr>
      <a:lvl4pPr marL="1959135" algn="l" defTabSz="653044" rtl="0" eaLnBrk="1" latinLnBrk="0" hangingPunct="1">
        <a:defRPr sz="2600" kern="1200">
          <a:solidFill>
            <a:schemeClr val="tx1"/>
          </a:solidFill>
          <a:latin typeface="+mn-lt"/>
          <a:ea typeface="+mn-ea"/>
          <a:cs typeface="+mn-cs"/>
        </a:defRPr>
      </a:lvl4pPr>
      <a:lvl5pPr marL="2612181" algn="l" defTabSz="653044" rtl="0" eaLnBrk="1" latinLnBrk="0" hangingPunct="1">
        <a:defRPr sz="2600" kern="1200">
          <a:solidFill>
            <a:schemeClr val="tx1"/>
          </a:solidFill>
          <a:latin typeface="+mn-lt"/>
          <a:ea typeface="+mn-ea"/>
          <a:cs typeface="+mn-cs"/>
        </a:defRPr>
      </a:lvl5pPr>
      <a:lvl6pPr marL="3265225" algn="l" defTabSz="653044" rtl="0" eaLnBrk="1" latinLnBrk="0" hangingPunct="1">
        <a:defRPr sz="2600" kern="1200">
          <a:solidFill>
            <a:schemeClr val="tx1"/>
          </a:solidFill>
          <a:latin typeface="+mn-lt"/>
          <a:ea typeface="+mn-ea"/>
          <a:cs typeface="+mn-cs"/>
        </a:defRPr>
      </a:lvl6pPr>
      <a:lvl7pPr marL="3918270" algn="l" defTabSz="653044" rtl="0" eaLnBrk="1" latinLnBrk="0" hangingPunct="1">
        <a:defRPr sz="2600" kern="1200">
          <a:solidFill>
            <a:schemeClr val="tx1"/>
          </a:solidFill>
          <a:latin typeface="+mn-lt"/>
          <a:ea typeface="+mn-ea"/>
          <a:cs typeface="+mn-cs"/>
        </a:defRPr>
      </a:lvl7pPr>
      <a:lvl8pPr marL="4571314" algn="l" defTabSz="653044" rtl="0" eaLnBrk="1" latinLnBrk="0" hangingPunct="1">
        <a:defRPr sz="2600" kern="1200">
          <a:solidFill>
            <a:schemeClr val="tx1"/>
          </a:solidFill>
          <a:latin typeface="+mn-lt"/>
          <a:ea typeface="+mn-ea"/>
          <a:cs typeface="+mn-cs"/>
        </a:defRPr>
      </a:lvl8pPr>
      <a:lvl9pPr marL="5224359" algn="l" defTabSz="653044"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CMS-1500%20Online%20Claims%20Entry%20updated.pptx" TargetMode="External"/><Relationship Id="rId2" Type="http://schemas.openxmlformats.org/officeDocument/2006/relationships/notesSlide" Target="../notesSlides/notesSlide12.xml"/><Relationship Id="rId1" Type="http://schemas.openxmlformats.org/officeDocument/2006/relationships/slideLayout" Target="../slideLayouts/slideLayout20.xml"/><Relationship Id="rId5" Type="http://schemas.openxmlformats.org/officeDocument/2006/relationships/image" Target="../media/image23.png"/><Relationship Id="rId4" Type="http://schemas.openxmlformats.org/officeDocument/2006/relationships/image" Target="../media/image22.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8" Type="http://schemas.openxmlformats.org/officeDocument/2006/relationships/hyperlink" Target="http://www.hca.nm.gov/providers/rules-nm-administrative-code/" TargetMode="External"/><Relationship Id="rId3" Type="http://schemas.openxmlformats.org/officeDocument/2006/relationships/hyperlink" Target="https://nmmedicaid.portal.conduent.com/static/index.htm" TargetMode="External"/><Relationship Id="rId7" Type="http://schemas.openxmlformats.org/officeDocument/2006/relationships/hyperlink" Target="mailto:HIPAA.DeskNM@hsd.nm.gov" TargetMode="External"/><Relationship Id="rId2" Type="http://schemas.openxmlformats.org/officeDocument/2006/relationships/notesSlide" Target="../notesSlides/notesSlide16.xml"/><Relationship Id="rId1" Type="http://schemas.openxmlformats.org/officeDocument/2006/relationships/slideLayout" Target="../slideLayouts/slideLayout8.xml"/><Relationship Id="rId6" Type="http://schemas.openxmlformats.org/officeDocument/2006/relationships/hyperlink" Target="mailto:NMProviderSUPPORT@conduent.com" TargetMode="External"/><Relationship Id="rId5" Type="http://schemas.openxmlformats.org/officeDocument/2006/relationships/hyperlink" Target="mailto:HSD.PEDeterminers@state.nm.us" TargetMode="External"/><Relationship Id="rId4" Type="http://schemas.openxmlformats.org/officeDocument/2006/relationships/hyperlink" Target="http://www.hca.nm.gov/" TargetMode="External"/><Relationship Id="rId9" Type="http://schemas.openxmlformats.org/officeDocument/2006/relationships/hyperlink" Target="https://www.yes.state.nm.us/yesnm/home/inde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hyperlink" Target="mailto:HIPAA.DeskNM@hsd.nm.gov" TargetMode="External"/><Relationship Id="rId2" Type="http://schemas.openxmlformats.org/officeDocument/2006/relationships/hyperlink" Target="https://nmmedicaid.portal.conduent.com/webportal/webRegistration/webRegStart"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8" y="3581400"/>
            <a:ext cx="8700132" cy="1371600"/>
          </a:xfrm>
          <a:solidFill>
            <a:schemeClr val="bg1"/>
          </a:solidFill>
        </p:spPr>
        <p:txBody>
          <a:bodyPr/>
          <a:lstStyle/>
          <a:p>
            <a:r>
              <a:rPr lang="en-US" dirty="0">
                <a:solidFill>
                  <a:schemeClr val="tx1"/>
                </a:solidFill>
                <a:latin typeface="Arial" panose="020B0604020202020204" pitchFamily="34" charset="0"/>
                <a:cs typeface="Arial" panose="020B0604020202020204" pitchFamily="34" charset="0"/>
              </a:rPr>
              <a:t>Dental Online Claims Entry</a:t>
            </a:r>
            <a:endParaRPr lang="en-US" dirty="0">
              <a:solidFill>
                <a:schemeClr val="tx1"/>
              </a:solidFill>
            </a:endParaRP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Timely Filing Limit</a:t>
            </a:r>
          </a:p>
        </p:txBody>
      </p:sp>
      <p:sp>
        <p:nvSpPr>
          <p:cNvPr id="5" name="Text Placeholder 4"/>
          <p:cNvSpPr>
            <a:spLocks noGrp="1"/>
          </p:cNvSpPr>
          <p:nvPr>
            <p:ph type="body" sz="quarter" idx="13"/>
          </p:nvPr>
        </p:nvSpPr>
        <p:spPr>
          <a:xfrm>
            <a:off x="520699" y="2260600"/>
            <a:ext cx="13183269" cy="3815347"/>
          </a:xfrm>
        </p:spPr>
        <p:txBody>
          <a:bodyPr/>
          <a:lstStyle/>
          <a:p>
            <a:pPr marL="342900" indent="-342900">
              <a:buFont typeface="Arial" panose="020B0604020202020204" pitchFamily="34" charset="0"/>
              <a:buChar char="•"/>
            </a:pPr>
            <a:r>
              <a:rPr lang="en-US" dirty="0"/>
              <a:t>The initial timely filing limit for claims is 90 days from the last date of service on the claim or the payment date of a commercial insurance EOB.  </a:t>
            </a:r>
          </a:p>
          <a:p>
            <a:pPr marL="342900" indent="-342900">
              <a:buFont typeface="Arial" panose="020B0604020202020204" pitchFamily="34" charset="0"/>
              <a:buChar char="•"/>
            </a:pPr>
            <a:r>
              <a:rPr lang="en-US" dirty="0"/>
              <a:t>If a claim is denied, a 90 day grace period begins on the remittance date of the denial. The claim must be resubmitted within this 90 day period, and can be resubmitted as many times as needed.</a:t>
            </a:r>
          </a:p>
          <a:p>
            <a:pPr marL="342900" indent="-342900">
              <a:buFont typeface="Arial" panose="020B0604020202020204" pitchFamily="34" charset="0"/>
              <a:buChar char="•"/>
            </a:pPr>
            <a:r>
              <a:rPr lang="en-US" dirty="0"/>
              <a:t>The TCN of the original denied claim is required for proof of timely filing on resubmitted claims. Claims submitted electronically, on paper, or on the web portal can be used for proof of timely filing on web portal resubmissions.</a:t>
            </a:r>
          </a:p>
          <a:p>
            <a:endParaRPr lang="en-US" dirty="0"/>
          </a:p>
        </p:txBody>
      </p:sp>
    </p:spTree>
    <p:extLst>
      <p:ext uri="{BB962C8B-B14F-4D97-AF65-F5344CB8AC3E}">
        <p14:creationId xmlns:p14="http://schemas.microsoft.com/office/powerpoint/2010/main" val="249574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9456B3-9C42-4B09-94C6-C5D32C2687B2}"/>
              </a:ext>
            </a:extLst>
          </p:cNvPr>
          <p:cNvPicPr>
            <a:picLocks noChangeAspect="1"/>
          </p:cNvPicPr>
          <p:nvPr/>
        </p:nvPicPr>
        <p:blipFill>
          <a:blip r:embed="rId3"/>
          <a:stretch>
            <a:fillRect/>
          </a:stretch>
        </p:blipFill>
        <p:spPr>
          <a:xfrm>
            <a:off x="604517" y="2544721"/>
            <a:ext cx="11725912" cy="2351370"/>
          </a:xfrm>
          <a:prstGeom prst="rect">
            <a:avLst/>
          </a:prstGeom>
        </p:spPr>
      </p:pic>
      <p:sp>
        <p:nvSpPr>
          <p:cNvPr id="38914" name="Rectangle 2"/>
          <p:cNvSpPr>
            <a:spLocks noGrp="1" noChangeArrowheads="1"/>
          </p:cNvSpPr>
          <p:nvPr>
            <p:ph type="title"/>
          </p:nvPr>
        </p:nvSpPr>
        <p:spPr>
          <a:xfrm>
            <a:off x="604517" y="569617"/>
            <a:ext cx="13459968" cy="987552"/>
          </a:xfrm>
        </p:spPr>
        <p:txBody>
          <a:bodyPr/>
          <a:lstStyle/>
          <a:p>
            <a:pPr algn="l"/>
            <a:r>
              <a:rPr lang="en-US" sz="4400" dirty="0"/>
              <a:t>Timely Filing Limit</a:t>
            </a:r>
          </a:p>
        </p:txBody>
      </p:sp>
      <p:sp>
        <p:nvSpPr>
          <p:cNvPr id="8" name="Oval 7"/>
          <p:cNvSpPr/>
          <p:nvPr/>
        </p:nvSpPr>
        <p:spPr bwMode="auto">
          <a:xfrm>
            <a:off x="604517" y="3490750"/>
            <a:ext cx="2150258" cy="1312743"/>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2" tIns="130602" rIns="130602" bIns="130602" numCol="1" rtlCol="0" anchor="t" anchorCtr="0" compatLnSpc="1">
            <a:prstTxWarp prst="textNoShape">
              <a:avLst/>
            </a:prstTxWarp>
          </a:bodyPr>
          <a:lstStyle/>
          <a:p>
            <a:pPr defTabSz="1306025"/>
            <a:endParaRPr lang="en-US" sz="2900" dirty="0"/>
          </a:p>
        </p:txBody>
      </p:sp>
      <p:sp>
        <p:nvSpPr>
          <p:cNvPr id="5" name="TextBox 4">
            <a:extLst>
              <a:ext uri="{FF2B5EF4-FFF2-40B4-BE49-F238E27FC236}">
                <a16:creationId xmlns:a16="http://schemas.microsoft.com/office/drawing/2014/main" id="{997C2377-B402-44DE-AA7D-4DCAFA297F14}"/>
              </a:ext>
            </a:extLst>
          </p:cNvPr>
          <p:cNvSpPr txBox="1"/>
          <p:nvPr/>
        </p:nvSpPr>
        <p:spPr>
          <a:xfrm>
            <a:off x="706055" y="1557169"/>
            <a:ext cx="12627979" cy="707886"/>
          </a:xfrm>
          <a:prstGeom prst="rect">
            <a:avLst/>
          </a:prstGeom>
          <a:noFill/>
        </p:spPr>
        <p:txBody>
          <a:bodyPr wrap="square" rtlCol="0">
            <a:spAutoFit/>
          </a:bodyPr>
          <a:lstStyle/>
          <a:p>
            <a:pPr marL="0" indent="0">
              <a:buNone/>
            </a:pPr>
            <a:r>
              <a:rPr lang="en-US" sz="2000" dirty="0"/>
              <a:t>When resubmitting claims on the web portal, indicate the denied claim TCN in the “Timely Filing Justification – Prior TCN Number” field.</a:t>
            </a:r>
          </a:p>
        </p:txBody>
      </p:sp>
    </p:spTree>
    <p:extLst>
      <p:ext uri="{BB962C8B-B14F-4D97-AF65-F5344CB8AC3E}">
        <p14:creationId xmlns:p14="http://schemas.microsoft.com/office/powerpoint/2010/main" val="3721761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8741231" cy="1371600"/>
          </a:xfrm>
          <a:solidFill>
            <a:schemeClr val="bg1"/>
          </a:solidFill>
        </p:spPr>
        <p:txBody>
          <a:bodyPr/>
          <a:lstStyle/>
          <a:p>
            <a:r>
              <a:rPr lang="en-US" dirty="0">
                <a:solidFill>
                  <a:schemeClr val="tx1"/>
                </a:solidFill>
              </a:rPr>
              <a:t>Add/Manage Templates</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3355282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Claim Templates</a:t>
            </a:r>
          </a:p>
        </p:txBody>
      </p:sp>
      <p:sp>
        <p:nvSpPr>
          <p:cNvPr id="5" name="Text Placeholder 4"/>
          <p:cNvSpPr>
            <a:spLocks noGrp="1"/>
          </p:cNvSpPr>
          <p:nvPr>
            <p:ph type="body" sz="quarter" idx="13"/>
          </p:nvPr>
        </p:nvSpPr>
        <p:spPr>
          <a:xfrm>
            <a:off x="520699" y="2260600"/>
            <a:ext cx="13183269" cy="2973137"/>
          </a:xfrm>
        </p:spPr>
        <p:txBody>
          <a:bodyPr/>
          <a:lstStyle/>
          <a:p>
            <a:pPr marL="342900" indent="-342900">
              <a:buFont typeface="Arial" panose="020B0604020202020204" pitchFamily="34" charset="0"/>
              <a:buChar char="•"/>
            </a:pPr>
            <a:r>
              <a:rPr lang="en-US" dirty="0"/>
              <a:t>Claim Templates are used to expedite entry of multiple claims that have the same information (same client, identical charge lines, etc.)  </a:t>
            </a:r>
          </a:p>
          <a:p>
            <a:pPr marL="342900" indent="-342900">
              <a:buFont typeface="Arial" panose="020B0604020202020204" pitchFamily="34" charset="0"/>
              <a:buChar char="•"/>
            </a:pPr>
            <a:r>
              <a:rPr lang="en-US" dirty="0"/>
              <a:t>Claim templates are unique to each biller account.</a:t>
            </a:r>
          </a:p>
          <a:p>
            <a:pPr marL="342900" indent="-342900">
              <a:buFont typeface="Arial" panose="020B0604020202020204" pitchFamily="34" charset="0"/>
              <a:buChar char="•"/>
            </a:pPr>
            <a:r>
              <a:rPr lang="en-US" dirty="0"/>
              <a:t>Each biller account can have up to 25 templates at one time.</a:t>
            </a:r>
          </a:p>
          <a:p>
            <a:endParaRPr lang="en-US" dirty="0"/>
          </a:p>
        </p:txBody>
      </p:sp>
    </p:spTree>
    <p:extLst>
      <p:ext uri="{BB962C8B-B14F-4D97-AF65-F5344CB8AC3E}">
        <p14:creationId xmlns:p14="http://schemas.microsoft.com/office/powerpoint/2010/main" val="1705687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3157A41-1D21-49FD-B2DE-B9FD9405A603}"/>
              </a:ext>
            </a:extLst>
          </p:cNvPr>
          <p:cNvPicPr>
            <a:picLocks noChangeAspect="1"/>
          </p:cNvPicPr>
          <p:nvPr/>
        </p:nvPicPr>
        <p:blipFill>
          <a:blip r:embed="rId2"/>
          <a:stretch>
            <a:fillRect/>
          </a:stretch>
        </p:blipFill>
        <p:spPr>
          <a:xfrm>
            <a:off x="698891" y="2367722"/>
            <a:ext cx="12268648" cy="3515720"/>
          </a:xfrm>
          <a:prstGeom prst="rect">
            <a:avLst/>
          </a:prstGeom>
        </p:spPr>
      </p:pic>
      <p:sp>
        <p:nvSpPr>
          <p:cNvPr id="2" name="Title 1"/>
          <p:cNvSpPr>
            <a:spLocks noGrp="1"/>
          </p:cNvSpPr>
          <p:nvPr>
            <p:ph type="title"/>
          </p:nvPr>
        </p:nvSpPr>
        <p:spPr/>
        <p:txBody>
          <a:bodyPr/>
          <a:lstStyle/>
          <a:p>
            <a:pPr algn="l"/>
            <a:r>
              <a:rPr lang="en-US" sz="4400" dirty="0"/>
              <a:t>Claim Templates</a:t>
            </a:r>
          </a:p>
        </p:txBody>
      </p:sp>
      <p:sp>
        <p:nvSpPr>
          <p:cNvPr id="10" name="Rectangle 9"/>
          <p:cNvSpPr/>
          <p:nvPr/>
        </p:nvSpPr>
        <p:spPr bwMode="auto">
          <a:xfrm>
            <a:off x="12192000" y="3200400"/>
            <a:ext cx="1463040" cy="1097280"/>
          </a:xfrm>
          <a:prstGeom prst="rect">
            <a:avLst/>
          </a:prstGeom>
          <a:no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3" name="Oval 2"/>
          <p:cNvSpPr/>
          <p:nvPr/>
        </p:nvSpPr>
        <p:spPr bwMode="auto">
          <a:xfrm>
            <a:off x="698891" y="5322785"/>
            <a:ext cx="2560320" cy="286164"/>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4" name="TextBox 3">
            <a:extLst>
              <a:ext uri="{FF2B5EF4-FFF2-40B4-BE49-F238E27FC236}">
                <a16:creationId xmlns:a16="http://schemas.microsoft.com/office/drawing/2014/main" id="{32C78D92-C3F2-4101-8998-CC86AD717112}"/>
              </a:ext>
            </a:extLst>
          </p:cNvPr>
          <p:cNvSpPr txBox="1"/>
          <p:nvPr/>
        </p:nvSpPr>
        <p:spPr>
          <a:xfrm>
            <a:off x="698891" y="1227954"/>
            <a:ext cx="12403498" cy="892552"/>
          </a:xfrm>
          <a:prstGeom prst="rect">
            <a:avLst/>
          </a:prstGeom>
          <a:noFill/>
        </p:spPr>
        <p:txBody>
          <a:bodyPr wrap="square" rtlCol="0">
            <a:spAutoFit/>
          </a:bodyPr>
          <a:lstStyle/>
          <a:p>
            <a:r>
              <a:rPr lang="en-US" dirty="0"/>
              <a:t>To create a template, click Add Template. Choose the claim type and enter a name for the new template.</a:t>
            </a:r>
          </a:p>
        </p:txBody>
      </p:sp>
    </p:spTree>
    <p:extLst>
      <p:ext uri="{BB962C8B-B14F-4D97-AF65-F5344CB8AC3E}">
        <p14:creationId xmlns:p14="http://schemas.microsoft.com/office/powerpoint/2010/main" val="4213777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400" dirty="0"/>
              <a:t>Claim Templates</a:t>
            </a:r>
          </a:p>
        </p:txBody>
      </p:sp>
      <p:sp>
        <p:nvSpPr>
          <p:cNvPr id="4" name="TextBox 3">
            <a:extLst>
              <a:ext uri="{FF2B5EF4-FFF2-40B4-BE49-F238E27FC236}">
                <a16:creationId xmlns:a16="http://schemas.microsoft.com/office/drawing/2014/main" id="{F7041C45-05E5-4B28-859F-325CFD7C97BA}"/>
              </a:ext>
            </a:extLst>
          </p:cNvPr>
          <p:cNvSpPr txBox="1"/>
          <p:nvPr/>
        </p:nvSpPr>
        <p:spPr>
          <a:xfrm>
            <a:off x="616549" y="1337250"/>
            <a:ext cx="12329430" cy="892552"/>
          </a:xfrm>
          <a:prstGeom prst="rect">
            <a:avLst/>
          </a:prstGeom>
          <a:noFill/>
        </p:spPr>
        <p:txBody>
          <a:bodyPr wrap="square" rtlCol="0">
            <a:spAutoFit/>
          </a:bodyPr>
          <a:lstStyle/>
          <a:p>
            <a:r>
              <a:rPr lang="en-US" dirty="0"/>
              <a:t>Enter the claim information to be saved on the template. When using the template to submit new claims, all of this information will already be entered. Click Save.</a:t>
            </a:r>
          </a:p>
        </p:txBody>
      </p:sp>
      <p:pic>
        <p:nvPicPr>
          <p:cNvPr id="7" name="Picture 6">
            <a:extLst>
              <a:ext uri="{FF2B5EF4-FFF2-40B4-BE49-F238E27FC236}">
                <a16:creationId xmlns:a16="http://schemas.microsoft.com/office/drawing/2014/main" id="{B5BE6F0B-CF36-4A2A-A7A1-59E0C5B30D82}"/>
              </a:ext>
            </a:extLst>
          </p:cNvPr>
          <p:cNvPicPr>
            <a:picLocks noChangeAspect="1"/>
          </p:cNvPicPr>
          <p:nvPr/>
        </p:nvPicPr>
        <p:blipFill>
          <a:blip r:embed="rId3"/>
          <a:stretch>
            <a:fillRect/>
          </a:stretch>
        </p:blipFill>
        <p:spPr>
          <a:xfrm>
            <a:off x="616549" y="2338765"/>
            <a:ext cx="8332960" cy="5268723"/>
          </a:xfrm>
          <a:prstGeom prst="rect">
            <a:avLst/>
          </a:prstGeom>
        </p:spPr>
      </p:pic>
    </p:spTree>
    <p:extLst>
      <p:ext uri="{BB962C8B-B14F-4D97-AF65-F5344CB8AC3E}">
        <p14:creationId xmlns:p14="http://schemas.microsoft.com/office/powerpoint/2010/main" val="2762374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400" dirty="0"/>
              <a:t>Claim Templates</a:t>
            </a:r>
          </a:p>
        </p:txBody>
      </p:sp>
      <p:sp>
        <p:nvSpPr>
          <p:cNvPr id="5" name="TextBox 4">
            <a:extLst>
              <a:ext uri="{FF2B5EF4-FFF2-40B4-BE49-F238E27FC236}">
                <a16:creationId xmlns:a16="http://schemas.microsoft.com/office/drawing/2014/main" id="{B184D631-2BAD-4D13-8821-2E903AC12F1F}"/>
              </a:ext>
            </a:extLst>
          </p:cNvPr>
          <p:cNvSpPr txBox="1"/>
          <p:nvPr/>
        </p:nvSpPr>
        <p:spPr>
          <a:xfrm>
            <a:off x="604517" y="1337250"/>
            <a:ext cx="11775978" cy="492443"/>
          </a:xfrm>
          <a:prstGeom prst="rect">
            <a:avLst/>
          </a:prstGeom>
          <a:noFill/>
        </p:spPr>
        <p:txBody>
          <a:bodyPr wrap="square" rtlCol="0">
            <a:spAutoFit/>
          </a:bodyPr>
          <a:lstStyle/>
          <a:p>
            <a:r>
              <a:rPr lang="en-US" dirty="0"/>
              <a:t>Templates can be edited or deleted using the Manage Templates function.</a:t>
            </a:r>
          </a:p>
        </p:txBody>
      </p:sp>
      <p:pic>
        <p:nvPicPr>
          <p:cNvPr id="7" name="Picture 6">
            <a:extLst>
              <a:ext uri="{FF2B5EF4-FFF2-40B4-BE49-F238E27FC236}">
                <a16:creationId xmlns:a16="http://schemas.microsoft.com/office/drawing/2014/main" id="{FF2A7FDD-5987-4555-927A-090218907639}"/>
              </a:ext>
            </a:extLst>
          </p:cNvPr>
          <p:cNvPicPr>
            <a:picLocks noChangeAspect="1"/>
          </p:cNvPicPr>
          <p:nvPr/>
        </p:nvPicPr>
        <p:blipFill>
          <a:blip r:embed="rId2"/>
          <a:stretch>
            <a:fillRect/>
          </a:stretch>
        </p:blipFill>
        <p:spPr>
          <a:xfrm>
            <a:off x="604517" y="2207093"/>
            <a:ext cx="12117834" cy="3616191"/>
          </a:xfrm>
          <a:prstGeom prst="rect">
            <a:avLst/>
          </a:prstGeom>
        </p:spPr>
      </p:pic>
      <p:sp>
        <p:nvSpPr>
          <p:cNvPr id="8" name="Oval 7">
            <a:extLst>
              <a:ext uri="{FF2B5EF4-FFF2-40B4-BE49-F238E27FC236}">
                <a16:creationId xmlns:a16="http://schemas.microsoft.com/office/drawing/2014/main" id="{9AA8F5A0-28EE-45D2-892C-D4FEE351E3BF}"/>
              </a:ext>
            </a:extLst>
          </p:cNvPr>
          <p:cNvSpPr/>
          <p:nvPr/>
        </p:nvSpPr>
        <p:spPr>
          <a:xfrm>
            <a:off x="888508" y="5385134"/>
            <a:ext cx="2131418" cy="438150"/>
          </a:xfrm>
          <a:prstGeom prst="ellipse">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132935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449053"/>
            <a:ext cx="8457066" cy="1371600"/>
          </a:xfrm>
          <a:solidFill>
            <a:schemeClr val="bg1"/>
          </a:solidFill>
        </p:spPr>
        <p:txBody>
          <a:bodyPr/>
          <a:lstStyle/>
          <a:p>
            <a:r>
              <a:rPr lang="en-US" dirty="0">
                <a:solidFill>
                  <a:schemeClr val="tx1"/>
                </a:solidFill>
              </a:rPr>
              <a:t>Medicaid Primary Online Claim Submission</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2493783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216" y="378334"/>
            <a:ext cx="13459968" cy="987552"/>
          </a:xfrm>
        </p:spPr>
        <p:txBody>
          <a:bodyPr>
            <a:normAutofit fontScale="90000"/>
          </a:bodyPr>
          <a:lstStyle/>
          <a:p>
            <a:pPr algn="l"/>
            <a:r>
              <a:rPr lang="en-US" sz="4900" dirty="0"/>
              <a:t>Online Claims Entry </a:t>
            </a:r>
            <a:br>
              <a:rPr lang="en-US" dirty="0">
                <a:solidFill>
                  <a:schemeClr val="accent1"/>
                </a:solidFill>
                <a:latin typeface="Tahoma" pitchFamily="34" charset="0"/>
              </a:rPr>
            </a:br>
            <a:endParaRPr lang="en-US" dirty="0"/>
          </a:p>
        </p:txBody>
      </p:sp>
      <p:sp>
        <p:nvSpPr>
          <p:cNvPr id="6" name="Rectangle 5"/>
          <p:cNvSpPr/>
          <p:nvPr/>
        </p:nvSpPr>
        <p:spPr>
          <a:xfrm>
            <a:off x="6514012" y="4803049"/>
            <a:ext cx="975360" cy="1371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4" name="TextBox 3">
            <a:extLst>
              <a:ext uri="{FF2B5EF4-FFF2-40B4-BE49-F238E27FC236}">
                <a16:creationId xmlns:a16="http://schemas.microsoft.com/office/drawing/2014/main" id="{7E45BBFD-ACCB-40C8-9BAF-CFE7E3FD5D5D}"/>
              </a:ext>
            </a:extLst>
          </p:cNvPr>
          <p:cNvSpPr txBox="1"/>
          <p:nvPr/>
        </p:nvSpPr>
        <p:spPr>
          <a:xfrm>
            <a:off x="682906" y="1365886"/>
            <a:ext cx="12280740" cy="892552"/>
          </a:xfrm>
          <a:prstGeom prst="rect">
            <a:avLst/>
          </a:prstGeom>
          <a:noFill/>
        </p:spPr>
        <p:txBody>
          <a:bodyPr wrap="square" rtlCol="0">
            <a:spAutoFit/>
          </a:bodyPr>
          <a:lstStyle/>
          <a:p>
            <a:r>
              <a:rPr lang="en-US" dirty="0"/>
              <a:t>To initiate claim entry, click on ADA Dental. Enter the Recipient ID and Client date of birth. Select a template if one is being used. </a:t>
            </a:r>
          </a:p>
        </p:txBody>
      </p:sp>
      <p:pic>
        <p:nvPicPr>
          <p:cNvPr id="7" name="Picture 6">
            <a:extLst>
              <a:ext uri="{FF2B5EF4-FFF2-40B4-BE49-F238E27FC236}">
                <a16:creationId xmlns:a16="http://schemas.microsoft.com/office/drawing/2014/main" id="{D0483463-F963-486E-9440-5BD5762BBF1E}"/>
              </a:ext>
            </a:extLst>
          </p:cNvPr>
          <p:cNvPicPr>
            <a:picLocks noChangeAspect="1"/>
          </p:cNvPicPr>
          <p:nvPr/>
        </p:nvPicPr>
        <p:blipFill>
          <a:blip r:embed="rId2"/>
          <a:stretch>
            <a:fillRect/>
          </a:stretch>
        </p:blipFill>
        <p:spPr>
          <a:xfrm>
            <a:off x="682906" y="2504702"/>
            <a:ext cx="12066181" cy="3466461"/>
          </a:xfrm>
          <a:prstGeom prst="rect">
            <a:avLst/>
          </a:prstGeom>
        </p:spPr>
      </p:pic>
      <p:sp>
        <p:nvSpPr>
          <p:cNvPr id="18" name="Oval 17">
            <a:extLst>
              <a:ext uri="{FF2B5EF4-FFF2-40B4-BE49-F238E27FC236}">
                <a16:creationId xmlns:a16="http://schemas.microsoft.com/office/drawing/2014/main" id="{F0B9F1DE-D776-4C56-A014-C4B570AF5AEE}"/>
              </a:ext>
            </a:extLst>
          </p:cNvPr>
          <p:cNvSpPr/>
          <p:nvPr/>
        </p:nvSpPr>
        <p:spPr>
          <a:xfrm>
            <a:off x="888508" y="4583974"/>
            <a:ext cx="1831543" cy="438150"/>
          </a:xfrm>
          <a:prstGeom prst="ellipse">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999059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4417" y="1495425"/>
            <a:ext cx="12277725" cy="61531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Rectangle 2"/>
          <p:cNvSpPr/>
          <p:nvPr/>
        </p:nvSpPr>
        <p:spPr>
          <a:xfrm>
            <a:off x="766890" y="498770"/>
            <a:ext cx="5125677" cy="808994"/>
          </a:xfrm>
          <a:prstGeom prst="rect">
            <a:avLst/>
          </a:prstGeom>
        </p:spPr>
        <p:txBody>
          <a:bodyPr wrap="none" lIns="130609" tIns="65305" rIns="130609" bIns="65305">
            <a:spAutoFit/>
          </a:bodyPr>
          <a:lstStyle/>
          <a:p>
            <a:pPr eaLnBrk="0" hangingPunct="0"/>
            <a:r>
              <a:rPr lang="en-US" sz="4400" dirty="0">
                <a:latin typeface="+mj-lt"/>
              </a:rPr>
              <a:t>Online Claim Entry </a:t>
            </a:r>
            <a:endParaRPr lang="en-US" sz="4400" i="1" dirty="0">
              <a:latin typeface="+mj-lt"/>
            </a:endParaRPr>
          </a:p>
        </p:txBody>
      </p:sp>
      <p:sp>
        <p:nvSpPr>
          <p:cNvPr id="4" name="Oval 3"/>
          <p:cNvSpPr/>
          <p:nvPr/>
        </p:nvSpPr>
        <p:spPr bwMode="auto">
          <a:xfrm>
            <a:off x="1054417" y="1946123"/>
            <a:ext cx="6138863" cy="614197"/>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rgbClr val="FF0000"/>
              </a:solidFill>
            </a:endParaRPr>
          </a:p>
        </p:txBody>
      </p:sp>
      <p:cxnSp>
        <p:nvCxnSpPr>
          <p:cNvPr id="11" name="Straight Arrow Connector 10"/>
          <p:cNvCxnSpPr>
            <a:stCxn id="6" idx="1"/>
          </p:cNvCxnSpPr>
          <p:nvPr/>
        </p:nvCxnSpPr>
        <p:spPr bwMode="auto">
          <a:xfrm flipH="1">
            <a:off x="7193280" y="1946123"/>
            <a:ext cx="1606362" cy="339877"/>
          </a:xfrm>
          <a:prstGeom prst="straightConnector1">
            <a:avLst/>
          </a:prstGeom>
          <a:solidFill>
            <a:schemeClr val="tx2"/>
          </a:solidFill>
          <a:ln w="19050" cap="flat" cmpd="sng" algn="ctr">
            <a:solidFill>
              <a:srgbClr val="C00000"/>
            </a:solidFill>
            <a:prstDash val="solid"/>
            <a:round/>
            <a:headEnd type="none" w="med" len="med"/>
            <a:tailEnd type="arrow"/>
          </a:ln>
          <a:effectLst/>
        </p:spPr>
      </p:cxnSp>
      <p:sp>
        <p:nvSpPr>
          <p:cNvPr id="6" name="TextBox 5"/>
          <p:cNvSpPr txBox="1"/>
          <p:nvPr/>
        </p:nvSpPr>
        <p:spPr>
          <a:xfrm>
            <a:off x="8799642" y="1506462"/>
            <a:ext cx="4462970" cy="879322"/>
          </a:xfrm>
          <a:prstGeom prst="rect">
            <a:avLst/>
          </a:prstGeom>
          <a:solidFill>
            <a:schemeClr val="bg1"/>
          </a:solidFill>
          <a:ln w="19050">
            <a:solidFill>
              <a:srgbClr val="C00000"/>
            </a:solidFill>
          </a:ln>
        </p:spPr>
        <p:txBody>
          <a:bodyPr wrap="square" lIns="130609" tIns="130609" rIns="130609" bIns="130609" rtlCol="0">
            <a:spAutoFit/>
          </a:bodyPr>
          <a:lstStyle/>
          <a:p>
            <a:pPr algn="ctr"/>
            <a:r>
              <a:rPr lang="en-US" sz="2000" dirty="0">
                <a:solidFill>
                  <a:srgbClr val="C00000"/>
                </a:solidFill>
              </a:rPr>
              <a:t>Click on the RED text for the ADA Dental Claim form instructions.</a:t>
            </a:r>
          </a:p>
        </p:txBody>
      </p:sp>
    </p:spTree>
    <p:extLst>
      <p:ext uri="{BB962C8B-B14F-4D97-AF65-F5344CB8AC3E}">
        <p14:creationId xmlns:p14="http://schemas.microsoft.com/office/powerpoint/2010/main" val="2351303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8" y="1419227"/>
            <a:ext cx="12248041" cy="725488"/>
          </a:xfrm>
          <a:noFill/>
        </p:spPr>
        <p:txBody>
          <a:bodyPr/>
          <a:lstStyle/>
          <a:p>
            <a:r>
              <a:rPr lang="en-US" sz="4400" dirty="0"/>
              <a:t>Purpose</a:t>
            </a:r>
          </a:p>
        </p:txBody>
      </p:sp>
      <p:sp>
        <p:nvSpPr>
          <p:cNvPr id="10" name="Rectangle 3"/>
          <p:cNvSpPr txBox="1">
            <a:spLocks noChangeArrowheads="1"/>
          </p:cNvSpPr>
          <p:nvPr/>
        </p:nvSpPr>
        <p:spPr bwMode="auto">
          <a:xfrm>
            <a:off x="477522" y="2339495"/>
            <a:ext cx="13043405" cy="4770438"/>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a:lnSpc>
                <a:spcPct val="150000"/>
              </a:lnSpc>
              <a:spcBef>
                <a:spcPts val="600"/>
              </a:spcBef>
              <a:spcAft>
                <a:spcPts val="600"/>
              </a:spcAft>
              <a:defRPr/>
            </a:pPr>
            <a:r>
              <a:rPr lang="en-US" sz="2000" kern="0" dirty="0"/>
              <a:t>The purpose of this workshop is to provide an overview of the ADA Dental direct data entry claims submission process on the New Mexico Medicaid Web Portal. Having an understanding of ADA Dental direct data entry will improve billing practices by reducing claim denials and ensuring all rendered services are billed properly.</a:t>
            </a:r>
            <a:r>
              <a:rPr lang="en-US" sz="2000" strike="sngStrike" kern="0" dirty="0"/>
              <a:t> </a:t>
            </a:r>
          </a:p>
        </p:txBody>
      </p:sp>
    </p:spTree>
    <p:extLst>
      <p:ext uri="{BB962C8B-B14F-4D97-AF65-F5344CB8AC3E}">
        <p14:creationId xmlns:p14="http://schemas.microsoft.com/office/powerpoint/2010/main" val="2553270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51440" y="548640"/>
            <a:ext cx="4968583" cy="808994"/>
          </a:xfrm>
          <a:prstGeom prst="rect">
            <a:avLst/>
          </a:prstGeom>
        </p:spPr>
        <p:txBody>
          <a:bodyPr wrap="none" lIns="130609" tIns="65305" rIns="130609" bIns="65305">
            <a:spAutoFit/>
          </a:bodyPr>
          <a:lstStyle/>
          <a:p>
            <a:r>
              <a:rPr lang="en-US" sz="4400" dirty="0">
                <a:latin typeface="+mj-lt"/>
                <a:ea typeface="Tahoma" pitchFamily="34" charset="0"/>
                <a:cs typeface="Tahoma" pitchFamily="34" charset="0"/>
              </a:rPr>
              <a:t>Online Claim Entry</a:t>
            </a:r>
          </a:p>
        </p:txBody>
      </p:sp>
      <p:sp>
        <p:nvSpPr>
          <p:cNvPr id="2" name="TextBox 1">
            <a:extLst>
              <a:ext uri="{FF2B5EF4-FFF2-40B4-BE49-F238E27FC236}">
                <a16:creationId xmlns:a16="http://schemas.microsoft.com/office/drawing/2014/main" id="{5C9EA108-6E5A-46D4-8009-54AE9A2919EF}"/>
              </a:ext>
            </a:extLst>
          </p:cNvPr>
          <p:cNvSpPr txBox="1"/>
          <p:nvPr/>
        </p:nvSpPr>
        <p:spPr>
          <a:xfrm>
            <a:off x="1014954" y="1535035"/>
            <a:ext cx="12064438" cy="1292662"/>
          </a:xfrm>
          <a:prstGeom prst="rect">
            <a:avLst/>
          </a:prstGeom>
          <a:noFill/>
        </p:spPr>
        <p:txBody>
          <a:bodyPr wrap="square" rtlCol="0">
            <a:spAutoFit/>
          </a:bodyPr>
          <a:lstStyle/>
          <a:p>
            <a:r>
              <a:rPr lang="en-US" dirty="0"/>
              <a:t>If the client has commercial insurance on file, click on Third Party Liability. If there is not another payer, click None. Instructions for Third Party Liability claims are in the next section.</a:t>
            </a:r>
          </a:p>
        </p:txBody>
      </p:sp>
      <p:pic>
        <p:nvPicPr>
          <p:cNvPr id="6" name="Picture 5">
            <a:extLst>
              <a:ext uri="{FF2B5EF4-FFF2-40B4-BE49-F238E27FC236}">
                <a16:creationId xmlns:a16="http://schemas.microsoft.com/office/drawing/2014/main" id="{089E9F4E-CCBF-4296-A4DE-43CFDD4C0CF8}"/>
              </a:ext>
            </a:extLst>
          </p:cNvPr>
          <p:cNvPicPr>
            <a:picLocks noChangeAspect="1"/>
          </p:cNvPicPr>
          <p:nvPr/>
        </p:nvPicPr>
        <p:blipFill>
          <a:blip r:embed="rId3"/>
          <a:stretch>
            <a:fillRect/>
          </a:stretch>
        </p:blipFill>
        <p:spPr>
          <a:xfrm>
            <a:off x="849870" y="2966055"/>
            <a:ext cx="9526755" cy="4675861"/>
          </a:xfrm>
          <a:prstGeom prst="rect">
            <a:avLst/>
          </a:prstGeom>
        </p:spPr>
      </p:pic>
    </p:spTree>
    <p:extLst>
      <p:ext uri="{BB962C8B-B14F-4D97-AF65-F5344CB8AC3E}">
        <p14:creationId xmlns:p14="http://schemas.microsoft.com/office/powerpoint/2010/main" val="3134063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91251" y="569617"/>
            <a:ext cx="13173234" cy="830920"/>
          </a:xfrm>
        </p:spPr>
        <p:txBody>
          <a:bodyPr/>
          <a:lstStyle/>
          <a:p>
            <a:pPr algn="l"/>
            <a:r>
              <a:rPr lang="en-US" sz="4400" dirty="0"/>
              <a:t>Online Claim Entry </a:t>
            </a:r>
          </a:p>
        </p:txBody>
      </p:sp>
      <p:pic>
        <p:nvPicPr>
          <p:cNvPr id="6" name="Picture 5">
            <a:extLst>
              <a:ext uri="{FF2B5EF4-FFF2-40B4-BE49-F238E27FC236}">
                <a16:creationId xmlns:a16="http://schemas.microsoft.com/office/drawing/2014/main" id="{A8235003-8421-4F81-A17D-B99031177CB5}"/>
              </a:ext>
            </a:extLst>
          </p:cNvPr>
          <p:cNvPicPr>
            <a:picLocks noChangeAspect="1"/>
          </p:cNvPicPr>
          <p:nvPr/>
        </p:nvPicPr>
        <p:blipFill>
          <a:blip r:embed="rId3"/>
          <a:stretch>
            <a:fillRect/>
          </a:stretch>
        </p:blipFill>
        <p:spPr>
          <a:xfrm>
            <a:off x="891251" y="2424265"/>
            <a:ext cx="8206450" cy="5158648"/>
          </a:xfrm>
          <a:prstGeom prst="rect">
            <a:avLst/>
          </a:prstGeom>
        </p:spPr>
      </p:pic>
      <p:sp>
        <p:nvSpPr>
          <p:cNvPr id="7" name="TextBox 6">
            <a:extLst>
              <a:ext uri="{FF2B5EF4-FFF2-40B4-BE49-F238E27FC236}">
                <a16:creationId xmlns:a16="http://schemas.microsoft.com/office/drawing/2014/main" id="{18B150BB-084E-4A29-B91C-25F3050D9F43}"/>
              </a:ext>
            </a:extLst>
          </p:cNvPr>
          <p:cNvSpPr txBox="1"/>
          <p:nvPr/>
        </p:nvSpPr>
        <p:spPr>
          <a:xfrm>
            <a:off x="891251" y="1419176"/>
            <a:ext cx="11493660" cy="892552"/>
          </a:xfrm>
          <a:prstGeom prst="rect">
            <a:avLst/>
          </a:prstGeom>
          <a:noFill/>
        </p:spPr>
        <p:txBody>
          <a:bodyPr wrap="square" rtlCol="0">
            <a:spAutoFit/>
          </a:bodyPr>
          <a:lstStyle/>
          <a:p>
            <a:r>
              <a:rPr lang="en-US" dirty="0"/>
              <a:t>Enter Prior Authorization number if needed, TCN for proof of timely filing for resubmission, and claim data as required.</a:t>
            </a:r>
          </a:p>
        </p:txBody>
      </p:sp>
    </p:spTree>
    <p:extLst>
      <p:ext uri="{BB962C8B-B14F-4D97-AF65-F5344CB8AC3E}">
        <p14:creationId xmlns:p14="http://schemas.microsoft.com/office/powerpoint/2010/main" val="3994984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2" y="569095"/>
            <a:ext cx="4968583" cy="808994"/>
          </a:xfrm>
          <a:prstGeom prst="rect">
            <a:avLst/>
          </a:prstGeom>
        </p:spPr>
        <p:txBody>
          <a:bodyPr wrap="none" lIns="130609" tIns="65305" rIns="130609" bIns="65305">
            <a:spAutoFit/>
          </a:bodyPr>
          <a:lstStyle/>
          <a:p>
            <a:r>
              <a:rPr lang="en-US" sz="4400" dirty="0">
                <a:latin typeface="+mj-lt"/>
              </a:rPr>
              <a:t>Online Claim Entry</a:t>
            </a:r>
          </a:p>
        </p:txBody>
      </p:sp>
      <p:pic>
        <p:nvPicPr>
          <p:cNvPr id="7" name="Picture 6">
            <a:extLst>
              <a:ext uri="{FF2B5EF4-FFF2-40B4-BE49-F238E27FC236}">
                <a16:creationId xmlns:a16="http://schemas.microsoft.com/office/drawing/2014/main" id="{7F944FD5-88DC-4D6F-8157-E7BDEFD5513A}"/>
              </a:ext>
            </a:extLst>
          </p:cNvPr>
          <p:cNvPicPr>
            <a:picLocks noChangeAspect="1"/>
          </p:cNvPicPr>
          <p:nvPr/>
        </p:nvPicPr>
        <p:blipFill>
          <a:blip r:embed="rId2"/>
          <a:stretch>
            <a:fillRect/>
          </a:stretch>
        </p:blipFill>
        <p:spPr>
          <a:xfrm>
            <a:off x="975362" y="3118745"/>
            <a:ext cx="12053195" cy="3860789"/>
          </a:xfrm>
          <a:prstGeom prst="rect">
            <a:avLst/>
          </a:prstGeom>
        </p:spPr>
      </p:pic>
      <p:sp>
        <p:nvSpPr>
          <p:cNvPr id="8" name="TextBox 7">
            <a:extLst>
              <a:ext uri="{FF2B5EF4-FFF2-40B4-BE49-F238E27FC236}">
                <a16:creationId xmlns:a16="http://schemas.microsoft.com/office/drawing/2014/main" id="{5236A3B1-FB59-4899-A90D-D5E4D3CD0E90}"/>
              </a:ext>
            </a:extLst>
          </p:cNvPr>
          <p:cNvSpPr txBox="1"/>
          <p:nvPr/>
        </p:nvSpPr>
        <p:spPr>
          <a:xfrm>
            <a:off x="975362" y="1602086"/>
            <a:ext cx="12462846" cy="1292662"/>
          </a:xfrm>
          <a:prstGeom prst="rect">
            <a:avLst/>
          </a:prstGeom>
          <a:noFill/>
        </p:spPr>
        <p:txBody>
          <a:bodyPr wrap="square" rtlCol="0">
            <a:spAutoFit/>
          </a:bodyPr>
          <a:lstStyle/>
          <a:p>
            <a:r>
              <a:rPr lang="en-US"/>
              <a:t>If attaching documents to the claim, click Yes on the attachment question. Open each pull-down menu and select the type of document being attached. Click upload to select each file.   </a:t>
            </a:r>
            <a:endParaRPr lang="en-US" dirty="0"/>
          </a:p>
        </p:txBody>
      </p:sp>
    </p:spTree>
    <p:extLst>
      <p:ext uri="{BB962C8B-B14F-4D97-AF65-F5344CB8AC3E}">
        <p14:creationId xmlns:p14="http://schemas.microsoft.com/office/powerpoint/2010/main" val="3345546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1522" y="534432"/>
            <a:ext cx="11727178" cy="808994"/>
          </a:xfrm>
          <a:prstGeom prst="rect">
            <a:avLst/>
          </a:prstGeom>
        </p:spPr>
        <p:txBody>
          <a:bodyPr wrap="square" lIns="130609" tIns="65305" rIns="130609" bIns="65305">
            <a:spAutoFit/>
          </a:bodyPr>
          <a:lstStyle/>
          <a:p>
            <a:r>
              <a:rPr lang="en-US" sz="4400" dirty="0">
                <a:latin typeface="+mj-lt"/>
              </a:rPr>
              <a:t>Online Claim Entry</a:t>
            </a:r>
          </a:p>
        </p:txBody>
      </p:sp>
      <p:sp>
        <p:nvSpPr>
          <p:cNvPr id="2" name="Rectangle 1"/>
          <p:cNvSpPr/>
          <p:nvPr/>
        </p:nvSpPr>
        <p:spPr>
          <a:xfrm>
            <a:off x="1828800" y="3566160"/>
            <a:ext cx="9753600" cy="7315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7" name="Rectangle 6"/>
          <p:cNvSpPr/>
          <p:nvPr/>
        </p:nvSpPr>
        <p:spPr>
          <a:xfrm>
            <a:off x="1950720" y="3566160"/>
            <a:ext cx="9631680" cy="7315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9" name="TextBox 8">
            <a:extLst>
              <a:ext uri="{FF2B5EF4-FFF2-40B4-BE49-F238E27FC236}">
                <a16:creationId xmlns:a16="http://schemas.microsoft.com/office/drawing/2014/main" id="{EA9B8073-FA44-4B40-A7F7-FADD6A131F19}"/>
              </a:ext>
            </a:extLst>
          </p:cNvPr>
          <p:cNvSpPr txBox="1"/>
          <p:nvPr/>
        </p:nvSpPr>
        <p:spPr>
          <a:xfrm>
            <a:off x="863869" y="1448686"/>
            <a:ext cx="12127832" cy="892552"/>
          </a:xfrm>
          <a:prstGeom prst="rect">
            <a:avLst/>
          </a:prstGeom>
          <a:noFill/>
        </p:spPr>
        <p:txBody>
          <a:bodyPr wrap="square" rtlCol="0">
            <a:spAutoFit/>
          </a:bodyPr>
          <a:lstStyle/>
          <a:p>
            <a:r>
              <a:rPr lang="en-US" dirty="0"/>
              <a:t>Click Browse to select the document to be uploaded and click Add. Up to five attachments can be uploaded. </a:t>
            </a:r>
          </a:p>
        </p:txBody>
      </p:sp>
      <p:pic>
        <p:nvPicPr>
          <p:cNvPr id="14" name="Picture 13">
            <a:extLst>
              <a:ext uri="{FF2B5EF4-FFF2-40B4-BE49-F238E27FC236}">
                <a16:creationId xmlns:a16="http://schemas.microsoft.com/office/drawing/2014/main" id="{01791177-7006-4F53-A819-7E7067072257}"/>
              </a:ext>
            </a:extLst>
          </p:cNvPr>
          <p:cNvPicPr>
            <a:picLocks noChangeAspect="1"/>
          </p:cNvPicPr>
          <p:nvPr/>
        </p:nvPicPr>
        <p:blipFill>
          <a:blip r:embed="rId2"/>
          <a:stretch>
            <a:fillRect/>
          </a:stretch>
        </p:blipFill>
        <p:spPr>
          <a:xfrm>
            <a:off x="948090" y="2569111"/>
            <a:ext cx="9631679" cy="3457138"/>
          </a:xfrm>
          <a:prstGeom prst="rect">
            <a:avLst/>
          </a:prstGeom>
        </p:spPr>
      </p:pic>
    </p:spTree>
    <p:extLst>
      <p:ext uri="{BB962C8B-B14F-4D97-AF65-F5344CB8AC3E}">
        <p14:creationId xmlns:p14="http://schemas.microsoft.com/office/powerpoint/2010/main" val="2353404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3440" y="731523"/>
            <a:ext cx="12192000" cy="839772"/>
          </a:xfrm>
          <a:prstGeom prst="rect">
            <a:avLst/>
          </a:prstGeom>
        </p:spPr>
        <p:txBody>
          <a:bodyPr wrap="square" lIns="130609" tIns="65305" rIns="130609" bIns="65305">
            <a:spAutoFit/>
          </a:bodyPr>
          <a:lstStyle/>
          <a:p>
            <a:r>
              <a:rPr lang="en-US" sz="4400" dirty="0">
                <a:latin typeface="+mj-lt"/>
                <a:ea typeface="Tahoma" panose="020B0604030504040204" pitchFamily="34" charset="0"/>
                <a:cs typeface="Tahoma" panose="020B0604030504040204" pitchFamily="34" charset="0"/>
              </a:rPr>
              <a:t>Online Claim Entry</a:t>
            </a:r>
          </a:p>
        </p:txBody>
      </p:sp>
      <p:sp>
        <p:nvSpPr>
          <p:cNvPr id="7" name="TextBox 6">
            <a:extLst>
              <a:ext uri="{FF2B5EF4-FFF2-40B4-BE49-F238E27FC236}">
                <a16:creationId xmlns:a16="http://schemas.microsoft.com/office/drawing/2014/main" id="{125E29C6-88FF-4E81-A5DC-A53151373EE4}"/>
              </a:ext>
            </a:extLst>
          </p:cNvPr>
          <p:cNvSpPr txBox="1"/>
          <p:nvPr/>
        </p:nvSpPr>
        <p:spPr>
          <a:xfrm>
            <a:off x="853440" y="1759352"/>
            <a:ext cx="10883289" cy="492443"/>
          </a:xfrm>
          <a:prstGeom prst="rect">
            <a:avLst/>
          </a:prstGeom>
          <a:noFill/>
        </p:spPr>
        <p:txBody>
          <a:bodyPr wrap="square" rtlCol="0">
            <a:spAutoFit/>
          </a:bodyPr>
          <a:lstStyle/>
          <a:p>
            <a:r>
              <a:rPr lang="en-US" dirty="0"/>
              <a:t>To begin entering the service lines, click Add Service Line Item.</a:t>
            </a:r>
          </a:p>
        </p:txBody>
      </p:sp>
      <p:pic>
        <p:nvPicPr>
          <p:cNvPr id="9" name="Picture 8">
            <a:extLst>
              <a:ext uri="{FF2B5EF4-FFF2-40B4-BE49-F238E27FC236}">
                <a16:creationId xmlns:a16="http://schemas.microsoft.com/office/drawing/2014/main" id="{A1E61E1F-A634-4A57-9ACF-9EBD5DE63600}"/>
              </a:ext>
            </a:extLst>
          </p:cNvPr>
          <p:cNvPicPr>
            <a:picLocks noChangeAspect="1"/>
          </p:cNvPicPr>
          <p:nvPr/>
        </p:nvPicPr>
        <p:blipFill>
          <a:blip r:embed="rId2"/>
          <a:stretch>
            <a:fillRect/>
          </a:stretch>
        </p:blipFill>
        <p:spPr>
          <a:xfrm>
            <a:off x="853440" y="2597252"/>
            <a:ext cx="10901766" cy="3872996"/>
          </a:xfrm>
          <a:prstGeom prst="rect">
            <a:avLst/>
          </a:prstGeom>
        </p:spPr>
      </p:pic>
    </p:spTree>
    <p:extLst>
      <p:ext uri="{BB962C8B-B14F-4D97-AF65-F5344CB8AC3E}">
        <p14:creationId xmlns:p14="http://schemas.microsoft.com/office/powerpoint/2010/main" val="3276472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3692" y="731523"/>
            <a:ext cx="4968583" cy="808994"/>
          </a:xfrm>
          <a:prstGeom prst="rect">
            <a:avLst/>
          </a:prstGeom>
        </p:spPr>
        <p:txBody>
          <a:bodyPr wrap="none" lIns="130609" tIns="65305" rIns="130609" bIns="65305">
            <a:spAutoFit/>
          </a:bodyPr>
          <a:lstStyle/>
          <a:p>
            <a:r>
              <a:rPr lang="en-US" sz="4400" dirty="0">
                <a:latin typeface="+mj-lt"/>
              </a:rPr>
              <a:t>Online Claim Entry</a:t>
            </a:r>
          </a:p>
        </p:txBody>
      </p:sp>
      <p:sp>
        <p:nvSpPr>
          <p:cNvPr id="6" name="Rectangle 5"/>
          <p:cNvSpPr/>
          <p:nvPr/>
        </p:nvSpPr>
        <p:spPr>
          <a:xfrm>
            <a:off x="4019550" y="4276725"/>
            <a:ext cx="1019175" cy="161925"/>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
        <p:nvSpPr>
          <p:cNvPr id="8" name="Rectangle 7"/>
          <p:cNvSpPr/>
          <p:nvPr/>
        </p:nvSpPr>
        <p:spPr>
          <a:xfrm>
            <a:off x="7324724" y="4276724"/>
            <a:ext cx="1019175" cy="161925"/>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pic>
        <p:nvPicPr>
          <p:cNvPr id="7" name="Picture 6">
            <a:extLst>
              <a:ext uri="{FF2B5EF4-FFF2-40B4-BE49-F238E27FC236}">
                <a16:creationId xmlns:a16="http://schemas.microsoft.com/office/drawing/2014/main" id="{F0FC8EF6-871F-499D-A44A-E2E2C6DB9D98}"/>
              </a:ext>
            </a:extLst>
          </p:cNvPr>
          <p:cNvPicPr>
            <a:picLocks noChangeAspect="1"/>
          </p:cNvPicPr>
          <p:nvPr/>
        </p:nvPicPr>
        <p:blipFill>
          <a:blip r:embed="rId2"/>
          <a:stretch>
            <a:fillRect/>
          </a:stretch>
        </p:blipFill>
        <p:spPr>
          <a:xfrm>
            <a:off x="1092994" y="2960707"/>
            <a:ext cx="7894374" cy="4537370"/>
          </a:xfrm>
          <a:prstGeom prst="rect">
            <a:avLst/>
          </a:prstGeom>
        </p:spPr>
      </p:pic>
      <p:sp>
        <p:nvSpPr>
          <p:cNvPr id="9" name="TextBox 8">
            <a:extLst>
              <a:ext uri="{FF2B5EF4-FFF2-40B4-BE49-F238E27FC236}">
                <a16:creationId xmlns:a16="http://schemas.microsoft.com/office/drawing/2014/main" id="{0872A08E-38B7-4C62-912E-27340381B0EA}"/>
              </a:ext>
            </a:extLst>
          </p:cNvPr>
          <p:cNvSpPr txBox="1"/>
          <p:nvPr/>
        </p:nvSpPr>
        <p:spPr>
          <a:xfrm>
            <a:off x="1092994" y="1804336"/>
            <a:ext cx="11372940" cy="892552"/>
          </a:xfrm>
          <a:prstGeom prst="rect">
            <a:avLst/>
          </a:prstGeom>
          <a:noFill/>
        </p:spPr>
        <p:txBody>
          <a:bodyPr wrap="square" rtlCol="0">
            <a:spAutoFit/>
          </a:bodyPr>
          <a:lstStyle/>
          <a:p>
            <a:r>
              <a:rPr lang="en-US" dirty="0"/>
              <a:t>Enter the service line information. Items with asterisk (*) are required. Enter each additional service line.</a:t>
            </a:r>
          </a:p>
        </p:txBody>
      </p:sp>
    </p:spTree>
    <p:extLst>
      <p:ext uri="{BB962C8B-B14F-4D97-AF65-F5344CB8AC3E}">
        <p14:creationId xmlns:p14="http://schemas.microsoft.com/office/powerpoint/2010/main" val="1894460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5360" y="731520"/>
            <a:ext cx="8955718" cy="808994"/>
          </a:xfrm>
          <a:prstGeom prst="rect">
            <a:avLst/>
          </a:prstGeom>
        </p:spPr>
        <p:txBody>
          <a:bodyPr wrap="square" lIns="130609" tIns="65305" rIns="130609" bIns="65305">
            <a:spAutoFit/>
          </a:bodyPr>
          <a:lstStyle/>
          <a:p>
            <a:r>
              <a:rPr lang="en-US" sz="4400" dirty="0"/>
              <a:t>Online Claim Entry</a:t>
            </a:r>
          </a:p>
        </p:txBody>
      </p:sp>
      <p:sp>
        <p:nvSpPr>
          <p:cNvPr id="2" name="TextBox 1">
            <a:extLst>
              <a:ext uri="{FF2B5EF4-FFF2-40B4-BE49-F238E27FC236}">
                <a16:creationId xmlns:a16="http://schemas.microsoft.com/office/drawing/2014/main" id="{3ACF2C5B-E671-4DD1-82E4-578DF8F64E09}"/>
              </a:ext>
            </a:extLst>
          </p:cNvPr>
          <p:cNvSpPr txBox="1"/>
          <p:nvPr/>
        </p:nvSpPr>
        <p:spPr>
          <a:xfrm>
            <a:off x="975360" y="1552089"/>
            <a:ext cx="10888691" cy="892552"/>
          </a:xfrm>
          <a:prstGeom prst="rect">
            <a:avLst/>
          </a:prstGeom>
          <a:noFill/>
        </p:spPr>
        <p:txBody>
          <a:bodyPr wrap="square" rtlCol="0">
            <a:spAutoFit/>
          </a:bodyPr>
          <a:lstStyle/>
          <a:p>
            <a:r>
              <a:rPr lang="en-US" dirty="0"/>
              <a:t>Enter the claim total charge in the Total Charge and Amount Due fields. Click on the Required statement and Submit. </a:t>
            </a:r>
          </a:p>
        </p:txBody>
      </p:sp>
      <p:pic>
        <p:nvPicPr>
          <p:cNvPr id="7" name="Picture 6">
            <a:extLst>
              <a:ext uri="{FF2B5EF4-FFF2-40B4-BE49-F238E27FC236}">
                <a16:creationId xmlns:a16="http://schemas.microsoft.com/office/drawing/2014/main" id="{88185572-6543-4967-B24F-5610510DC049}"/>
              </a:ext>
            </a:extLst>
          </p:cNvPr>
          <p:cNvPicPr>
            <a:picLocks noChangeAspect="1"/>
          </p:cNvPicPr>
          <p:nvPr/>
        </p:nvPicPr>
        <p:blipFill>
          <a:blip r:embed="rId2"/>
          <a:stretch>
            <a:fillRect/>
          </a:stretch>
        </p:blipFill>
        <p:spPr>
          <a:xfrm>
            <a:off x="884852" y="2583340"/>
            <a:ext cx="10658025" cy="3201620"/>
          </a:xfrm>
          <a:prstGeom prst="rect">
            <a:avLst/>
          </a:prstGeom>
        </p:spPr>
      </p:pic>
    </p:spTree>
    <p:extLst>
      <p:ext uri="{BB962C8B-B14F-4D97-AF65-F5344CB8AC3E}">
        <p14:creationId xmlns:p14="http://schemas.microsoft.com/office/powerpoint/2010/main" val="2522166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8627945" cy="1371600"/>
          </a:xfrm>
          <a:solidFill>
            <a:schemeClr val="bg1"/>
          </a:solidFill>
        </p:spPr>
        <p:txBody>
          <a:bodyPr/>
          <a:lstStyle/>
          <a:p>
            <a:r>
              <a:rPr lang="en-US" dirty="0">
                <a:solidFill>
                  <a:schemeClr val="tx1"/>
                </a:solidFill>
              </a:rPr>
              <a:t>TPL Online Claim Submission</a:t>
            </a:r>
            <a:endParaRPr lang="en-US" dirty="0"/>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1929341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8" y="1390196"/>
            <a:ext cx="11131093" cy="725488"/>
          </a:xfrm>
          <a:noFill/>
        </p:spPr>
        <p:txBody>
          <a:bodyPr/>
          <a:lstStyle/>
          <a:p>
            <a:r>
              <a:rPr lang="en-US" sz="4400" dirty="0"/>
              <a:t>Third Party (TPL) Online Claims Entry</a:t>
            </a:r>
          </a:p>
        </p:txBody>
      </p:sp>
      <p:sp>
        <p:nvSpPr>
          <p:cNvPr id="7" name="Rectangle 3"/>
          <p:cNvSpPr txBox="1">
            <a:spLocks noChangeArrowheads="1"/>
          </p:cNvSpPr>
          <p:nvPr/>
        </p:nvSpPr>
        <p:spPr>
          <a:xfrm>
            <a:off x="762000" y="2389186"/>
            <a:ext cx="13025252" cy="5029200"/>
          </a:xfrm>
          <a:prstGeom prst="rect">
            <a:avLst/>
          </a:prstGeom>
        </p:spPr>
        <p:txBody>
          <a:bodyPr vert="horz" lIns="0" tIns="0" rIns="0" bIns="0" rtlCol="0">
            <a:normAutofit/>
          </a:bodyPr>
          <a:lstStyle>
            <a:lvl1pPr marL="0" indent="0" algn="l" defTabSz="457200" rtl="0" eaLnBrk="1" latinLnBrk="0" hangingPunct="1">
              <a:spcBef>
                <a:spcPts val="0"/>
              </a:spcBef>
              <a:spcAft>
                <a:spcPts val="0"/>
              </a:spcAft>
              <a:buFont typeface="Arial"/>
              <a:buNone/>
              <a:defRPr sz="2000" kern="1200">
                <a:solidFill>
                  <a:schemeClr val="accent1"/>
                </a:solidFill>
                <a:latin typeface="+mn-lt"/>
                <a:ea typeface="+mn-ea"/>
                <a:cs typeface="+mn-cs"/>
              </a:defRPr>
            </a:lvl1pPr>
            <a:lvl2pPr marL="168275" indent="-168275" algn="l" defTabSz="457200" rtl="0" eaLnBrk="1" latinLnBrk="0" hangingPunct="1">
              <a:spcBef>
                <a:spcPts val="600"/>
              </a:spcBef>
              <a:spcAft>
                <a:spcPts val="600"/>
              </a:spcAft>
              <a:buFont typeface="Arial" pitchFamily="34" charset="0"/>
              <a:buChar char="•"/>
              <a:defRPr sz="1600" kern="1200">
                <a:solidFill>
                  <a:schemeClr val="tx1"/>
                </a:solidFill>
                <a:latin typeface="+mn-lt"/>
                <a:ea typeface="+mn-ea"/>
                <a:cs typeface="+mn-cs"/>
              </a:defRPr>
            </a:lvl2pPr>
            <a:lvl3pPr marL="344488" indent="-168275" algn="l" defTabSz="457200" rtl="0" eaLnBrk="1" latinLnBrk="0" hangingPunct="1">
              <a:spcBef>
                <a:spcPts val="0"/>
              </a:spcBef>
              <a:spcAft>
                <a:spcPts val="600"/>
              </a:spcAft>
              <a:buFont typeface="Museo Sans For Dell" pitchFamily="2" charset="0"/>
              <a:buChar char="–"/>
              <a:defRPr sz="1600" kern="1200">
                <a:solidFill>
                  <a:schemeClr val="tx1"/>
                </a:solidFill>
                <a:latin typeface="+mn-lt"/>
                <a:ea typeface="+mn-ea"/>
                <a:cs typeface="+mn-cs"/>
              </a:defRPr>
            </a:lvl3pPr>
            <a:lvl4pPr marL="511175" indent="-164592" algn="l" defTabSz="457200" rtl="0" eaLnBrk="1" latinLnBrk="0" hangingPunct="1">
              <a:spcBef>
                <a:spcPts val="0"/>
              </a:spcBef>
              <a:spcAft>
                <a:spcPts val="600"/>
              </a:spcAft>
              <a:buFont typeface="Arial" pitchFamily="34" charset="0"/>
              <a:buChar char="•"/>
              <a:defRPr sz="1400" kern="1200">
                <a:solidFill>
                  <a:schemeClr val="tx1"/>
                </a:solidFill>
                <a:latin typeface="+mn-lt"/>
                <a:ea typeface="+mn-ea"/>
                <a:cs typeface="+mn-cs"/>
              </a:defRPr>
            </a:lvl4pPr>
            <a:lvl5pPr marL="676656" indent="-168275" algn="l" defTabSz="457200" rtl="0" eaLnBrk="1" latinLnBrk="0" hangingPunct="1">
              <a:spcBef>
                <a:spcPts val="0"/>
              </a:spcBef>
              <a:spcAft>
                <a:spcPts val="600"/>
              </a:spcAft>
              <a:buFont typeface="Museo Sans For Dell" pitchFamily="2"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866" indent="-342866" algn="just" defTabSz="457154">
              <a:lnSpc>
                <a:spcPct val="150000"/>
              </a:lnSpc>
              <a:spcBef>
                <a:spcPts val="600"/>
              </a:spcBef>
              <a:spcAft>
                <a:spcPts val="600"/>
              </a:spcAft>
              <a:buClr>
                <a:srgbClr val="003366"/>
              </a:buClr>
              <a:buFont typeface="Arial" pitchFamily="34" charset="0"/>
              <a:buChar char="•"/>
            </a:pPr>
            <a:r>
              <a:rPr lang="en-US" dirty="0">
                <a:solidFill>
                  <a:schemeClr val="tx1"/>
                </a:solidFill>
                <a:cs typeface="Times New Roman" pitchFamily="18" charset="0"/>
              </a:rPr>
              <a:t>If the client has commercial insurance on file for the dates of service, a TPL EOB is required to be attached to the claim, whether the service was paid or denied. </a:t>
            </a:r>
          </a:p>
          <a:p>
            <a:pPr marL="342866" indent="-342866" algn="just" defTabSz="457154">
              <a:lnSpc>
                <a:spcPct val="150000"/>
              </a:lnSpc>
              <a:spcBef>
                <a:spcPts val="600"/>
              </a:spcBef>
              <a:spcAft>
                <a:spcPts val="600"/>
              </a:spcAft>
              <a:buClr>
                <a:srgbClr val="003366"/>
              </a:buClr>
              <a:buFont typeface="Arial" pitchFamily="34" charset="0"/>
              <a:buChar char="•"/>
            </a:pPr>
            <a:r>
              <a:rPr lang="en-US" dirty="0">
                <a:solidFill>
                  <a:schemeClr val="tx1"/>
                </a:solidFill>
                <a:cs typeface="Times New Roman" pitchFamily="18" charset="0"/>
              </a:rPr>
              <a:t>Ensure that the TPL EOB shows the client identifiers, service line with payment or denial, and explanation page. </a:t>
            </a:r>
          </a:p>
          <a:p>
            <a:pPr marL="342866" indent="-342866" algn="just" defTabSz="457154">
              <a:lnSpc>
                <a:spcPct val="150000"/>
              </a:lnSpc>
              <a:spcBef>
                <a:spcPts val="600"/>
              </a:spcBef>
              <a:spcAft>
                <a:spcPts val="600"/>
              </a:spcAft>
              <a:buClr>
                <a:srgbClr val="003366"/>
              </a:buClr>
              <a:buFont typeface="Arial" pitchFamily="34" charset="0"/>
              <a:buChar char="•"/>
            </a:pPr>
            <a:r>
              <a:rPr lang="en-US" dirty="0">
                <a:solidFill>
                  <a:schemeClr val="tx1"/>
                </a:solidFill>
                <a:cs typeface="Times New Roman" pitchFamily="18" charset="0"/>
              </a:rPr>
              <a:t>If Medicaid requires a Prior Authorization (PA) for the service, then the PA number or CMS form is required with the claim, whether the service was paid or denied by the TPL payer.</a:t>
            </a:r>
          </a:p>
          <a:p>
            <a:pPr marL="342866" indent="-342866" algn="just" defTabSz="457154">
              <a:lnSpc>
                <a:spcPct val="150000"/>
              </a:lnSpc>
              <a:spcBef>
                <a:spcPts val="600"/>
              </a:spcBef>
              <a:spcAft>
                <a:spcPts val="600"/>
              </a:spcAft>
              <a:buFont typeface="Arial" pitchFamily="34" charset="0"/>
              <a:buChar char="•"/>
            </a:pPr>
            <a:r>
              <a:rPr lang="en-US" dirty="0">
                <a:solidFill>
                  <a:schemeClr val="tx1"/>
                </a:solidFill>
              </a:rPr>
              <a:t>If a claim denies for insurance on file but the policy was canceled for the claim dates of service, contact the Consolidated Customer Service Center at (800) 299-7304 to update the policy record. The claim can be rebilled after the update.</a:t>
            </a:r>
          </a:p>
          <a:p>
            <a:pPr marL="342866" indent="-342866" algn="just" defTabSz="457154">
              <a:lnSpc>
                <a:spcPct val="150000"/>
              </a:lnSpc>
              <a:spcBef>
                <a:spcPts val="600"/>
              </a:spcBef>
              <a:spcAft>
                <a:spcPts val="600"/>
              </a:spcAft>
              <a:buFont typeface="Arial" pitchFamily="34" charset="0"/>
              <a:buChar char="•"/>
            </a:pPr>
            <a:endParaRPr lang="en-US" dirty="0">
              <a:solidFill>
                <a:schemeClr val="tx1"/>
              </a:solidFill>
            </a:endParaRPr>
          </a:p>
          <a:p>
            <a:pPr algn="just" defTabSz="457154">
              <a:lnSpc>
                <a:spcPct val="150000"/>
              </a:lnSpc>
              <a:spcBef>
                <a:spcPts val="600"/>
              </a:spcBef>
              <a:spcAft>
                <a:spcPts val="600"/>
              </a:spcAft>
              <a:buClr>
                <a:srgbClr val="003366"/>
              </a:buClr>
            </a:pPr>
            <a:endParaRPr lang="en-US" dirty="0">
              <a:solidFill>
                <a:srgbClr val="7053AA">
                  <a:lumMod val="50000"/>
                </a:srgbClr>
              </a:solidFill>
              <a:latin typeface="Arial"/>
            </a:endParaRPr>
          </a:p>
        </p:txBody>
      </p:sp>
    </p:spTree>
    <p:extLst>
      <p:ext uri="{BB962C8B-B14F-4D97-AF65-F5344CB8AC3E}">
        <p14:creationId xmlns:p14="http://schemas.microsoft.com/office/powerpoint/2010/main" val="1497675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124" y="740779"/>
            <a:ext cx="12255888" cy="879677"/>
          </a:xfrm>
        </p:spPr>
        <p:txBody>
          <a:bodyPr/>
          <a:lstStyle/>
          <a:p>
            <a:pPr algn="l"/>
            <a:r>
              <a:rPr lang="en-US" sz="4400" dirty="0"/>
              <a:t>Online Claim Entry</a:t>
            </a:r>
          </a:p>
        </p:txBody>
      </p:sp>
      <p:sp>
        <p:nvSpPr>
          <p:cNvPr id="12" name="TextBox 11">
            <a:extLst>
              <a:ext uri="{FF2B5EF4-FFF2-40B4-BE49-F238E27FC236}">
                <a16:creationId xmlns:a16="http://schemas.microsoft.com/office/drawing/2014/main" id="{21E0F607-2551-4019-9DC7-22272CB291A7}"/>
              </a:ext>
            </a:extLst>
          </p:cNvPr>
          <p:cNvSpPr txBox="1"/>
          <p:nvPr/>
        </p:nvSpPr>
        <p:spPr>
          <a:xfrm>
            <a:off x="949124" y="1723977"/>
            <a:ext cx="12130268" cy="492443"/>
          </a:xfrm>
          <a:prstGeom prst="rect">
            <a:avLst/>
          </a:prstGeom>
          <a:noFill/>
        </p:spPr>
        <p:txBody>
          <a:bodyPr wrap="square">
            <a:spAutoFit/>
          </a:bodyPr>
          <a:lstStyle/>
          <a:p>
            <a:r>
              <a:rPr lang="en-US" dirty="0"/>
              <a:t>When submitting a TPL claim, select Third Party Liability. </a:t>
            </a:r>
          </a:p>
        </p:txBody>
      </p:sp>
      <p:pic>
        <p:nvPicPr>
          <p:cNvPr id="8" name="Picture 7">
            <a:extLst>
              <a:ext uri="{FF2B5EF4-FFF2-40B4-BE49-F238E27FC236}">
                <a16:creationId xmlns:a16="http://schemas.microsoft.com/office/drawing/2014/main" id="{1E6BD8B5-65A1-432A-9F61-71E7AD3FF56C}"/>
              </a:ext>
            </a:extLst>
          </p:cNvPr>
          <p:cNvPicPr>
            <a:picLocks noChangeAspect="1"/>
          </p:cNvPicPr>
          <p:nvPr/>
        </p:nvPicPr>
        <p:blipFill>
          <a:blip r:embed="rId3"/>
          <a:stretch>
            <a:fillRect/>
          </a:stretch>
        </p:blipFill>
        <p:spPr>
          <a:xfrm>
            <a:off x="829435" y="2409587"/>
            <a:ext cx="10768543" cy="5079234"/>
          </a:xfrm>
          <a:prstGeom prst="rect">
            <a:avLst/>
          </a:prstGeom>
        </p:spPr>
      </p:pic>
    </p:spTree>
    <p:extLst>
      <p:ext uri="{BB962C8B-B14F-4D97-AF65-F5344CB8AC3E}">
        <p14:creationId xmlns:p14="http://schemas.microsoft.com/office/powerpoint/2010/main" val="2087191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8" y="1419227"/>
            <a:ext cx="12248041" cy="725488"/>
          </a:xfrm>
          <a:noFill/>
        </p:spPr>
        <p:txBody>
          <a:bodyPr/>
          <a:lstStyle/>
          <a:p>
            <a:r>
              <a:rPr lang="en-US" sz="4400" dirty="0"/>
              <a:t>Objectives</a:t>
            </a:r>
          </a:p>
        </p:txBody>
      </p:sp>
      <p:sp>
        <p:nvSpPr>
          <p:cNvPr id="10" name="Rectangle 3"/>
          <p:cNvSpPr txBox="1">
            <a:spLocks noChangeArrowheads="1"/>
          </p:cNvSpPr>
          <p:nvPr/>
        </p:nvSpPr>
        <p:spPr bwMode="auto">
          <a:xfrm>
            <a:off x="477522" y="2339495"/>
            <a:ext cx="9141965" cy="4770438"/>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marL="1588" lvl="1">
              <a:lnSpc>
                <a:spcPct val="150000"/>
              </a:lnSpc>
              <a:spcBef>
                <a:spcPct val="30000"/>
              </a:spcBef>
              <a:buSzPct val="75000"/>
              <a:defRPr/>
            </a:pPr>
            <a:r>
              <a:rPr lang="en-US" sz="2000" kern="0" dirty="0"/>
              <a:t>Review the following processes regarding ADA Dental claim submissions:</a:t>
            </a:r>
          </a:p>
          <a:p>
            <a:pPr marL="344488" lvl="1" indent="-342900">
              <a:lnSpc>
                <a:spcPct val="150000"/>
              </a:lnSpc>
              <a:spcBef>
                <a:spcPct val="30000"/>
              </a:spcBef>
              <a:buSzPct val="75000"/>
              <a:buFont typeface="Arial" panose="020B0604020202020204" pitchFamily="34" charset="0"/>
              <a:buChar char="•"/>
              <a:defRPr/>
            </a:pPr>
            <a:r>
              <a:rPr lang="en-US" sz="2000" kern="0" dirty="0"/>
              <a:t>Claim Form Instructions</a:t>
            </a:r>
          </a:p>
          <a:p>
            <a:pPr marL="344488" lvl="1" indent="-342900">
              <a:lnSpc>
                <a:spcPct val="150000"/>
              </a:lnSpc>
              <a:spcBef>
                <a:spcPct val="30000"/>
              </a:spcBef>
              <a:buSzPct val="75000"/>
              <a:buFont typeface="Arial" panose="020B0604020202020204" pitchFamily="34" charset="0"/>
              <a:buChar char="•"/>
              <a:defRPr/>
            </a:pPr>
            <a:r>
              <a:rPr lang="en-US" sz="2000" kern="0" dirty="0"/>
              <a:t>Timely Filing</a:t>
            </a:r>
          </a:p>
          <a:p>
            <a:pPr marL="344488" lvl="1" indent="-342900">
              <a:lnSpc>
                <a:spcPct val="150000"/>
              </a:lnSpc>
              <a:spcBef>
                <a:spcPct val="30000"/>
              </a:spcBef>
              <a:buSzPct val="75000"/>
              <a:buFont typeface="Arial" panose="020B0604020202020204" pitchFamily="34" charset="0"/>
              <a:buChar char="•"/>
              <a:defRPr/>
            </a:pPr>
            <a:r>
              <a:rPr lang="en-US" sz="2000" dirty="0"/>
              <a:t>Add/Manage Templates</a:t>
            </a:r>
          </a:p>
          <a:p>
            <a:pPr marL="344488" lvl="1" indent="-342900">
              <a:lnSpc>
                <a:spcPct val="150000"/>
              </a:lnSpc>
              <a:spcBef>
                <a:spcPct val="30000"/>
              </a:spcBef>
              <a:buSzPct val="75000"/>
              <a:buFont typeface="Arial" panose="020B0604020202020204" pitchFamily="34" charset="0"/>
              <a:buChar char="•"/>
              <a:defRPr/>
            </a:pPr>
            <a:r>
              <a:rPr lang="en-US" sz="2000" kern="0" dirty="0"/>
              <a:t>Medicaid Primary Claims</a:t>
            </a:r>
          </a:p>
          <a:p>
            <a:pPr marL="344488" lvl="1" indent="-342900">
              <a:lnSpc>
                <a:spcPct val="150000"/>
              </a:lnSpc>
              <a:spcBef>
                <a:spcPct val="30000"/>
              </a:spcBef>
              <a:buSzPct val="75000"/>
              <a:buFont typeface="Arial" panose="020B0604020202020204" pitchFamily="34" charset="0"/>
              <a:buChar char="•"/>
              <a:defRPr/>
            </a:pPr>
            <a:r>
              <a:rPr lang="en-US" sz="2000" kern="0" dirty="0"/>
              <a:t>Third Party Liability (TPL) Claims</a:t>
            </a:r>
          </a:p>
        </p:txBody>
      </p:sp>
    </p:spTree>
    <p:extLst>
      <p:ext uri="{BB962C8B-B14F-4D97-AF65-F5344CB8AC3E}">
        <p14:creationId xmlns:p14="http://schemas.microsoft.com/office/powerpoint/2010/main" val="2435351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5842" y="738314"/>
            <a:ext cx="5250712" cy="808994"/>
          </a:xfrm>
          <a:prstGeom prst="rect">
            <a:avLst/>
          </a:prstGeom>
        </p:spPr>
        <p:txBody>
          <a:bodyPr wrap="none" lIns="130609" tIns="65305" rIns="130609" bIns="65305">
            <a:spAutoFit/>
          </a:bodyPr>
          <a:lstStyle/>
          <a:p>
            <a:r>
              <a:rPr lang="en-US" sz="4400" dirty="0">
                <a:latin typeface="+mj-lt"/>
              </a:rPr>
              <a:t>Online Claims Entry</a:t>
            </a:r>
          </a:p>
        </p:txBody>
      </p:sp>
      <p:sp>
        <p:nvSpPr>
          <p:cNvPr id="7" name="TextBox 6">
            <a:extLst>
              <a:ext uri="{FF2B5EF4-FFF2-40B4-BE49-F238E27FC236}">
                <a16:creationId xmlns:a16="http://schemas.microsoft.com/office/drawing/2014/main" id="{DC3AE946-7412-47BD-B64B-92C117656131}"/>
              </a:ext>
            </a:extLst>
          </p:cNvPr>
          <p:cNvSpPr txBox="1"/>
          <p:nvPr/>
        </p:nvSpPr>
        <p:spPr>
          <a:xfrm>
            <a:off x="1005841" y="1651480"/>
            <a:ext cx="11298047" cy="892552"/>
          </a:xfrm>
          <a:prstGeom prst="rect">
            <a:avLst/>
          </a:prstGeom>
          <a:noFill/>
        </p:spPr>
        <p:txBody>
          <a:bodyPr wrap="square">
            <a:spAutoFit/>
          </a:bodyPr>
          <a:lstStyle/>
          <a:p>
            <a:r>
              <a:rPr lang="en-US" dirty="0"/>
              <a:t>When TPL is selected, the first attachment is automatically set to TPL EOB. Click Upload to browse for the EOB.</a:t>
            </a:r>
          </a:p>
        </p:txBody>
      </p:sp>
      <p:pic>
        <p:nvPicPr>
          <p:cNvPr id="8" name="Picture 7">
            <a:extLst>
              <a:ext uri="{FF2B5EF4-FFF2-40B4-BE49-F238E27FC236}">
                <a16:creationId xmlns:a16="http://schemas.microsoft.com/office/drawing/2014/main" id="{BFC1F081-B344-40C5-B2D8-8C7C94D50210}"/>
              </a:ext>
            </a:extLst>
          </p:cNvPr>
          <p:cNvPicPr>
            <a:picLocks noChangeAspect="1"/>
          </p:cNvPicPr>
          <p:nvPr/>
        </p:nvPicPr>
        <p:blipFill>
          <a:blip r:embed="rId3"/>
          <a:stretch>
            <a:fillRect/>
          </a:stretch>
        </p:blipFill>
        <p:spPr>
          <a:xfrm>
            <a:off x="919319" y="2828966"/>
            <a:ext cx="12033750" cy="3853326"/>
          </a:xfrm>
          <a:prstGeom prst="rect">
            <a:avLst/>
          </a:prstGeom>
        </p:spPr>
      </p:pic>
    </p:spTree>
    <p:extLst>
      <p:ext uri="{BB962C8B-B14F-4D97-AF65-F5344CB8AC3E}">
        <p14:creationId xmlns:p14="http://schemas.microsoft.com/office/powerpoint/2010/main" val="3996123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679" y="769674"/>
            <a:ext cx="13215435" cy="987552"/>
          </a:xfrm>
        </p:spPr>
        <p:txBody>
          <a:bodyPr/>
          <a:lstStyle/>
          <a:p>
            <a:pPr algn="l"/>
            <a:r>
              <a:rPr lang="en-US" sz="4400" dirty="0">
                <a:ea typeface="Tahoma" pitchFamily="34" charset="0"/>
                <a:cs typeface="Tahoma" pitchFamily="34" charset="0"/>
              </a:rPr>
              <a:t>Online Claim Entry</a:t>
            </a:r>
            <a:endParaRPr lang="en-US" sz="4400" dirty="0"/>
          </a:p>
        </p:txBody>
      </p:sp>
      <p:pic>
        <p:nvPicPr>
          <p:cNvPr id="5" name="Picture 4">
            <a:extLst>
              <a:ext uri="{FF2B5EF4-FFF2-40B4-BE49-F238E27FC236}">
                <a16:creationId xmlns:a16="http://schemas.microsoft.com/office/drawing/2014/main" id="{CDF1D155-93DB-4A10-B6A7-3E3F240A1D19}"/>
              </a:ext>
            </a:extLst>
          </p:cNvPr>
          <p:cNvPicPr>
            <a:picLocks noChangeAspect="1"/>
          </p:cNvPicPr>
          <p:nvPr/>
        </p:nvPicPr>
        <p:blipFill>
          <a:blip r:embed="rId2"/>
          <a:stretch>
            <a:fillRect/>
          </a:stretch>
        </p:blipFill>
        <p:spPr>
          <a:xfrm>
            <a:off x="844952" y="2742634"/>
            <a:ext cx="11007524" cy="3227337"/>
          </a:xfrm>
          <a:prstGeom prst="rect">
            <a:avLst/>
          </a:prstGeom>
        </p:spPr>
      </p:pic>
      <p:sp>
        <p:nvSpPr>
          <p:cNvPr id="18" name="TextBox 17">
            <a:extLst>
              <a:ext uri="{FF2B5EF4-FFF2-40B4-BE49-F238E27FC236}">
                <a16:creationId xmlns:a16="http://schemas.microsoft.com/office/drawing/2014/main" id="{2B430ED1-0F03-46F8-A3F1-A9B96DA7BD16}"/>
              </a:ext>
            </a:extLst>
          </p:cNvPr>
          <p:cNvSpPr txBox="1"/>
          <p:nvPr/>
        </p:nvSpPr>
        <p:spPr>
          <a:xfrm>
            <a:off x="1030147" y="1614722"/>
            <a:ext cx="13030238" cy="892552"/>
          </a:xfrm>
          <a:prstGeom prst="rect">
            <a:avLst/>
          </a:prstGeom>
          <a:noFill/>
        </p:spPr>
        <p:txBody>
          <a:bodyPr wrap="square">
            <a:spAutoFit/>
          </a:bodyPr>
          <a:lstStyle/>
          <a:p>
            <a:r>
              <a:rPr lang="en-US" dirty="0"/>
              <a:t>When submitting a claim with TPL, the Prior Payment Amount from the EOB is required. Enter the difference from the Total Charge and Prior Payment in the Amount Due field. </a:t>
            </a:r>
          </a:p>
        </p:txBody>
      </p:sp>
    </p:spTree>
    <p:extLst>
      <p:ext uri="{BB962C8B-B14F-4D97-AF65-F5344CB8AC3E}">
        <p14:creationId xmlns:p14="http://schemas.microsoft.com/office/powerpoint/2010/main" val="448676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t>Claims Re-Bill</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106539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a:r>
              <a:rPr lang="en-US" sz="4400" dirty="0"/>
              <a:t>Claims Re-Bill</a:t>
            </a:r>
          </a:p>
        </p:txBody>
      </p:sp>
      <p:sp>
        <p:nvSpPr>
          <p:cNvPr id="38915" name="Rectangle 3"/>
          <p:cNvSpPr>
            <a:spLocks noGrp="1" noChangeArrowheads="1"/>
          </p:cNvSpPr>
          <p:nvPr>
            <p:ph idx="1"/>
          </p:nvPr>
        </p:nvSpPr>
        <p:spPr>
          <a:xfrm>
            <a:off x="794084" y="1387566"/>
            <a:ext cx="13338476" cy="2881160"/>
          </a:xfrm>
        </p:spPr>
        <p:txBody>
          <a:bodyPr/>
          <a:lstStyle/>
          <a:p>
            <a:pPr>
              <a:lnSpc>
                <a:spcPct val="150000"/>
              </a:lnSpc>
            </a:pPr>
            <a:r>
              <a:rPr lang="en-US" sz="2000" dirty="0"/>
              <a:t>Claims Re-Bill allows claims that were denied to be resubmitted without entering the full claim again.</a:t>
            </a:r>
          </a:p>
          <a:p>
            <a:pPr>
              <a:lnSpc>
                <a:spcPct val="150000"/>
              </a:lnSpc>
            </a:pPr>
            <a:r>
              <a:rPr lang="en-US" sz="2000" dirty="0"/>
              <a:t>Only claims that were originally submitted on the web portal can be Re-Billed on the portal. </a:t>
            </a:r>
          </a:p>
          <a:p>
            <a:pPr>
              <a:lnSpc>
                <a:spcPct val="150000"/>
              </a:lnSpc>
            </a:pPr>
            <a:r>
              <a:rPr lang="en-US" altLang="en-US" sz="2000" dirty="0"/>
              <a:t>To re-bill a denied claim, click Claim Re-bill under Claims Entry.</a:t>
            </a:r>
          </a:p>
          <a:p>
            <a:pPr>
              <a:lnSpc>
                <a:spcPct val="150000"/>
              </a:lnSpc>
            </a:pPr>
            <a:r>
              <a:rPr lang="en-US" sz="2000" dirty="0"/>
              <a:t>Enter the Recipient ID and TCN of the denied claim and submit.</a:t>
            </a:r>
          </a:p>
          <a:p>
            <a:pPr>
              <a:lnSpc>
                <a:spcPct val="150000"/>
              </a:lnSpc>
            </a:pPr>
            <a:r>
              <a:rPr lang="en-US" sz="2000" dirty="0"/>
              <a:t>When re-billing, you will need to use the TCN of the original claim as proof of timely filing.	</a:t>
            </a:r>
            <a:endParaRPr lang="en-US" u="sng" dirty="0">
              <a:hlinkClick r:id="rId3" action="ppaction://hlinkpres?slideindex=1&amp;slidetitle="/>
            </a:endParaRPr>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0973" y="4489346"/>
            <a:ext cx="459722" cy="75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a:extLst>
              <a:ext uri="{FF2B5EF4-FFF2-40B4-BE49-F238E27FC236}">
                <a16:creationId xmlns:a16="http://schemas.microsoft.com/office/drawing/2014/main" id="{3A3AEA54-4E0D-4DC9-ADF5-437DD6D166F0}"/>
              </a:ext>
            </a:extLst>
          </p:cNvPr>
          <p:cNvPicPr>
            <a:picLocks noChangeAspect="1"/>
          </p:cNvPicPr>
          <p:nvPr/>
        </p:nvPicPr>
        <p:blipFill>
          <a:blip r:embed="rId5"/>
          <a:stretch>
            <a:fillRect/>
          </a:stretch>
        </p:blipFill>
        <p:spPr>
          <a:xfrm>
            <a:off x="934642" y="4268725"/>
            <a:ext cx="12645592" cy="2749592"/>
          </a:xfrm>
          <a:prstGeom prst="rect">
            <a:avLst/>
          </a:prstGeom>
        </p:spPr>
      </p:pic>
      <p:sp>
        <p:nvSpPr>
          <p:cNvPr id="5" name="Oval 4">
            <a:extLst>
              <a:ext uri="{FF2B5EF4-FFF2-40B4-BE49-F238E27FC236}">
                <a16:creationId xmlns:a16="http://schemas.microsoft.com/office/drawing/2014/main" id="{F23DAD28-9313-4102-9C03-F6D3097A7165}"/>
              </a:ext>
            </a:extLst>
          </p:cNvPr>
          <p:cNvSpPr/>
          <p:nvPr/>
        </p:nvSpPr>
        <p:spPr>
          <a:xfrm>
            <a:off x="1425039" y="6151418"/>
            <a:ext cx="1496291" cy="438150"/>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3250147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6" y="1336341"/>
            <a:ext cx="12604750" cy="725488"/>
          </a:xfrm>
          <a:noFill/>
        </p:spPr>
        <p:txBody>
          <a:bodyPr/>
          <a:lstStyle/>
          <a:p>
            <a:r>
              <a:rPr lang="en-US" sz="4400" dirty="0"/>
              <a:t>ADA Dental Tips</a:t>
            </a: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solidFill>
                <a:srgbClr val="FFFFFE"/>
              </a:solidFill>
            </a:endParaRPr>
          </a:p>
        </p:txBody>
      </p:sp>
      <p:sp>
        <p:nvSpPr>
          <p:cNvPr id="12" name="Content Placeholder 2"/>
          <p:cNvSpPr txBox="1">
            <a:spLocks/>
          </p:cNvSpPr>
          <p:nvPr/>
        </p:nvSpPr>
        <p:spPr>
          <a:xfrm>
            <a:off x="904877" y="2276476"/>
            <a:ext cx="12047193" cy="2590800"/>
          </a:xfrm>
          <a:prstGeom prst="rect">
            <a:avLst/>
          </a:prstGeom>
        </p:spPr>
        <p:txBody>
          <a:bodyPr vert="horz" lIns="0" tIns="0" rIns="0" bIns="0" rtlCol="0">
            <a:normAutofit/>
          </a:bodyPr>
          <a:lstStyle>
            <a:lvl1pPr marL="0" indent="0" algn="l" defTabSz="457200" rtl="0" eaLnBrk="1" latinLnBrk="0" hangingPunct="1">
              <a:spcBef>
                <a:spcPts val="0"/>
              </a:spcBef>
              <a:spcAft>
                <a:spcPts val="0"/>
              </a:spcAft>
              <a:buFont typeface="Arial"/>
              <a:buNone/>
              <a:defRPr sz="2000" kern="1200">
                <a:solidFill>
                  <a:schemeClr val="accent1"/>
                </a:solidFill>
                <a:latin typeface="+mn-lt"/>
                <a:ea typeface="+mn-ea"/>
                <a:cs typeface="+mn-cs"/>
              </a:defRPr>
            </a:lvl1pPr>
            <a:lvl2pPr marL="168275" indent="-168275" algn="l" defTabSz="457200" rtl="0" eaLnBrk="1" latinLnBrk="0" hangingPunct="1">
              <a:spcBef>
                <a:spcPts val="600"/>
              </a:spcBef>
              <a:spcAft>
                <a:spcPts val="600"/>
              </a:spcAft>
              <a:buFont typeface="Arial" pitchFamily="34" charset="0"/>
              <a:buChar char="•"/>
              <a:defRPr sz="1600" kern="1200">
                <a:solidFill>
                  <a:schemeClr val="tx1"/>
                </a:solidFill>
                <a:latin typeface="+mn-lt"/>
                <a:ea typeface="+mn-ea"/>
                <a:cs typeface="+mn-cs"/>
              </a:defRPr>
            </a:lvl2pPr>
            <a:lvl3pPr marL="344488" indent="-168275" algn="l" defTabSz="457200" rtl="0" eaLnBrk="1" latinLnBrk="0" hangingPunct="1">
              <a:spcBef>
                <a:spcPts val="0"/>
              </a:spcBef>
              <a:spcAft>
                <a:spcPts val="600"/>
              </a:spcAft>
              <a:buFont typeface="Museo Sans For Dell" pitchFamily="2" charset="0"/>
              <a:buChar char="–"/>
              <a:defRPr sz="1600" kern="1200">
                <a:solidFill>
                  <a:schemeClr val="tx1"/>
                </a:solidFill>
                <a:latin typeface="+mn-lt"/>
                <a:ea typeface="+mn-ea"/>
                <a:cs typeface="+mn-cs"/>
              </a:defRPr>
            </a:lvl3pPr>
            <a:lvl4pPr marL="511175" indent="-164592" algn="l" defTabSz="457200" rtl="0" eaLnBrk="1" latinLnBrk="0" hangingPunct="1">
              <a:spcBef>
                <a:spcPts val="0"/>
              </a:spcBef>
              <a:spcAft>
                <a:spcPts val="600"/>
              </a:spcAft>
              <a:buFont typeface="Arial" pitchFamily="34" charset="0"/>
              <a:buChar char="•"/>
              <a:defRPr sz="1400" kern="1200">
                <a:solidFill>
                  <a:schemeClr val="tx1"/>
                </a:solidFill>
                <a:latin typeface="+mn-lt"/>
                <a:ea typeface="+mn-ea"/>
                <a:cs typeface="+mn-cs"/>
              </a:defRPr>
            </a:lvl4pPr>
            <a:lvl5pPr marL="676656" indent="-168275" algn="l" defTabSz="457200" rtl="0" eaLnBrk="1" latinLnBrk="0" hangingPunct="1">
              <a:spcBef>
                <a:spcPts val="0"/>
              </a:spcBef>
              <a:spcAft>
                <a:spcPts val="600"/>
              </a:spcAft>
              <a:buFont typeface="Museo Sans For Dell" pitchFamily="2"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866" indent="-342866" defTabSz="457154">
              <a:buFont typeface="Wingdings" panose="05000000000000000000" pitchFamily="2" charset="2"/>
              <a:buChar char="ü"/>
            </a:pPr>
            <a:endParaRPr lang="en-US" dirty="0">
              <a:solidFill>
                <a:schemeClr val="tx1"/>
              </a:solidFill>
              <a:latin typeface="Arial"/>
            </a:endParaRPr>
          </a:p>
          <a:p>
            <a:pPr marL="511124" lvl="1" indent="-342866" defTabSz="457154">
              <a:lnSpc>
                <a:spcPct val="150000"/>
              </a:lnSpc>
            </a:pPr>
            <a:r>
              <a:rPr lang="en-US" sz="2000" dirty="0">
                <a:latin typeface="Arial"/>
              </a:rPr>
              <a:t>Enter an original claim TCN for proof of timely filing if rebilling a denied claim.</a:t>
            </a:r>
          </a:p>
          <a:p>
            <a:pPr marL="511124" lvl="1" indent="-342866" defTabSz="457154">
              <a:lnSpc>
                <a:spcPct val="150000"/>
              </a:lnSpc>
            </a:pPr>
            <a:r>
              <a:rPr lang="en-US" sz="2000" dirty="0">
                <a:latin typeface="Arial"/>
              </a:rPr>
              <a:t>Attach EOBs if the client has commercial insurance.</a:t>
            </a:r>
          </a:p>
          <a:p>
            <a:pPr marL="511124" lvl="1" indent="-342866" defTabSz="457154">
              <a:lnSpc>
                <a:spcPct val="150000"/>
              </a:lnSpc>
            </a:pPr>
            <a:r>
              <a:rPr lang="en-US" sz="2000" dirty="0">
                <a:latin typeface="Arial"/>
              </a:rPr>
              <a:t>Upload all required documents.</a:t>
            </a:r>
          </a:p>
        </p:txBody>
      </p:sp>
    </p:spTree>
    <p:extLst>
      <p:ext uri="{BB962C8B-B14F-4D97-AF65-F5344CB8AC3E}">
        <p14:creationId xmlns:p14="http://schemas.microsoft.com/office/powerpoint/2010/main" val="103163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35</a:t>
            </a:fld>
            <a:endParaRPr lang="en-US" dirty="0"/>
          </a:p>
        </p:txBody>
      </p:sp>
      <p:sp>
        <p:nvSpPr>
          <p:cNvPr id="9" name="Rectangle 2"/>
          <p:cNvSpPr>
            <a:spLocks noGrp="1" noChangeArrowheads="1"/>
          </p:cNvSpPr>
          <p:nvPr>
            <p:ph type="title"/>
          </p:nvPr>
        </p:nvSpPr>
        <p:spPr>
          <a:xfrm>
            <a:off x="625476" y="1673225"/>
            <a:ext cx="12604750" cy="725488"/>
          </a:xfrm>
          <a:noFill/>
        </p:spPr>
        <p:txBody>
          <a:bodyPr/>
          <a:lstStyle/>
          <a:p>
            <a:r>
              <a:rPr lang="en-US" sz="3100" dirty="0">
                <a:solidFill>
                  <a:srgbClr val="000000"/>
                </a:solidFill>
              </a:rPr>
              <a:t>New Mexico Medicaid Resources</a:t>
            </a:r>
            <a:endParaRPr lang="en-US" dirty="0"/>
          </a:p>
        </p:txBody>
      </p:sp>
      <p:sp>
        <p:nvSpPr>
          <p:cNvPr id="10" name="Rectangle 3"/>
          <p:cNvSpPr txBox="1">
            <a:spLocks noChangeArrowheads="1"/>
          </p:cNvSpPr>
          <p:nvPr/>
        </p:nvSpPr>
        <p:spPr bwMode="auto">
          <a:xfrm>
            <a:off x="687072" y="2320607"/>
            <a:ext cx="12543155" cy="5307016"/>
          </a:xfrm>
          <a:prstGeom prst="rect">
            <a:avLst/>
          </a:prstGeom>
          <a:solidFill>
            <a:schemeClr val="bg1"/>
          </a:solidFill>
          <a:ln w="9525">
            <a:noFill/>
            <a:miter lim="800000"/>
            <a:headEnd/>
            <a:tailEnd/>
          </a:ln>
          <a:effectLst/>
        </p:spPr>
        <p:txBody>
          <a:bodyPr vert="horz" wrap="square" lIns="91423" tIns="45711" rIns="91423" bIns="45711" numCol="1" anchor="t" anchorCtr="0" compatLnSpc="1">
            <a:prstTxWarp prst="textNoShape">
              <a:avLst/>
            </a:prstTxWarp>
          </a:bodyPr>
          <a:lstStyle/>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New Mexico Medicaid Online</a:t>
            </a:r>
          </a:p>
          <a:p>
            <a:pPr marL="853904" lvl="3" indent="-342831" defTabSz="652979">
              <a:lnSpc>
                <a:spcPct val="150000"/>
              </a:lnSpc>
              <a:spcBef>
                <a:spcPts val="600"/>
              </a:spcBef>
              <a:buSzPct val="75000"/>
            </a:pPr>
            <a:r>
              <a:rPr lang="en-US" sz="1600" dirty="0">
                <a:solidFill>
                  <a:prstClr val="black"/>
                </a:solidFill>
              </a:rPr>
              <a:t>Provider Information</a:t>
            </a:r>
          </a:p>
          <a:p>
            <a:pPr marL="853904" lvl="3" indent="-342831" defTabSz="652979">
              <a:lnSpc>
                <a:spcPct val="150000"/>
              </a:lnSpc>
              <a:spcBef>
                <a:spcPts val="600"/>
              </a:spcBef>
              <a:buSzPct val="75000"/>
            </a:pPr>
            <a:r>
              <a:rPr lang="en-US" sz="1600" dirty="0">
                <a:solidFill>
                  <a:prstClr val="black"/>
                </a:solidFill>
              </a:rPr>
              <a:t>Provider Login Screen Notices</a:t>
            </a:r>
          </a:p>
          <a:p>
            <a:pPr marL="853904" lvl="3" indent="-342831" defTabSz="652979">
              <a:lnSpc>
                <a:spcPct val="150000"/>
              </a:lnSpc>
              <a:spcBef>
                <a:spcPts val="600"/>
              </a:spcBef>
              <a:buSzPct val="75000"/>
            </a:pPr>
            <a:r>
              <a:rPr lang="en-US" sz="1600" dirty="0">
                <a:solidFill>
                  <a:prstClr val="black"/>
                </a:solidFill>
              </a:rPr>
              <a:t>Provider E-News Newsletters</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Medicaid Provider Relations Call Center</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Communication Updates </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Field Representative</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Webinars</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Open Forums and Live Training Sessions</a:t>
            </a:r>
          </a:p>
          <a:p>
            <a:pPr algn="r" defTabSz="652979">
              <a:buSzPct val="75000"/>
            </a:pPr>
            <a:r>
              <a:rPr lang="en-US" sz="2300" i="1" dirty="0">
                <a:solidFill>
                  <a:prstClr val="black"/>
                </a:solidFill>
              </a:rPr>
              <a:t>Continued on next page . . . </a:t>
            </a:r>
            <a:endParaRPr lang="en-US" sz="2300" i="1" dirty="0">
              <a:solidFill>
                <a:srgbClr val="00837B">
                  <a:lumMod val="50000"/>
                </a:srgbClr>
              </a:solidFill>
            </a:endParaRPr>
          </a:p>
          <a:p>
            <a:pPr defTabSz="652979"/>
            <a:r>
              <a:rPr lang="en-US" sz="1900" dirty="0">
                <a:solidFill>
                  <a:srgbClr val="00837B">
                    <a:lumMod val="50000"/>
                  </a:srgbClr>
                </a:solidFill>
              </a:rPr>
              <a:t> </a:t>
            </a:r>
          </a:p>
          <a:p>
            <a:pPr marL="342831" indent="-342831" defTabSz="914217" fontAlgn="base">
              <a:lnSpc>
                <a:spcPct val="150000"/>
              </a:lnSpc>
              <a:spcBef>
                <a:spcPts val="600"/>
              </a:spcBef>
              <a:spcAft>
                <a:spcPts val="600"/>
              </a:spcAft>
              <a:buFont typeface="Arial" pitchFamily="34" charset="0"/>
              <a:buChar char="•"/>
              <a:defRPr/>
            </a:pPr>
            <a:endParaRPr lang="en-US" sz="2000" i="1" kern="0" dirty="0">
              <a:solidFill>
                <a:prstClr val="black"/>
              </a:solidFill>
            </a:endParaRPr>
          </a:p>
          <a:p>
            <a:pPr lvl="1" defTabSz="652979"/>
            <a:br>
              <a:rPr lang="en-US" sz="2400" dirty="0">
                <a:solidFill>
                  <a:prstClr val="black"/>
                </a:solidFill>
              </a:rPr>
            </a:br>
            <a:br>
              <a:rPr lang="en-US" sz="2100" dirty="0">
                <a:solidFill>
                  <a:prstClr val="black"/>
                </a:solidFill>
              </a:rPr>
            </a:br>
            <a:endParaRPr lang="en-US" sz="2100" dirty="0">
              <a:solidFill>
                <a:prstClr val="black"/>
              </a:solidFill>
            </a:endParaRP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3" tIns="45711" rIns="91423" bIns="45711" rtlCol="0" anchor="ctr"/>
          <a:lstStyle/>
          <a:p>
            <a:pPr algn="ctr" defTabSz="652979"/>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3" tIns="45711" rIns="91423" bIns="45711" rtlCol="0" anchor="ctr"/>
          <a:lstStyle/>
          <a:p>
            <a:pPr algn="ctr" defTabSz="652979"/>
            <a:endParaRPr lang="en-US" dirty="0">
              <a:solidFill>
                <a:srgbClr val="FFFFFE"/>
              </a:solidFill>
            </a:endParaRPr>
          </a:p>
        </p:txBody>
      </p:sp>
    </p:spTree>
    <p:extLst>
      <p:ext uri="{BB962C8B-B14F-4D97-AF65-F5344CB8AC3E}">
        <p14:creationId xmlns:p14="http://schemas.microsoft.com/office/powerpoint/2010/main" val="1048722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7" y="1401761"/>
            <a:ext cx="12604750" cy="725488"/>
          </a:xfrm>
          <a:noFill/>
        </p:spPr>
        <p:txBody>
          <a:bodyPr/>
          <a:lstStyle/>
          <a:p>
            <a:r>
              <a:rPr lang="en-US" sz="4400" dirty="0"/>
              <a:t>New Mexico Medicaid Resources</a:t>
            </a:r>
          </a:p>
        </p:txBody>
      </p:sp>
      <p:sp>
        <p:nvSpPr>
          <p:cNvPr id="10" name="Rectangle 3"/>
          <p:cNvSpPr txBox="1">
            <a:spLocks noChangeArrowheads="1"/>
          </p:cNvSpPr>
          <p:nvPr/>
        </p:nvSpPr>
        <p:spPr bwMode="auto">
          <a:xfrm>
            <a:off x="687072" y="2320607"/>
            <a:ext cx="12543155" cy="4926016"/>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marL="457154" indent="-457154">
              <a:lnSpc>
                <a:spcPct val="150000"/>
              </a:lnSpc>
              <a:spcBef>
                <a:spcPts val="600"/>
              </a:spcBef>
              <a:spcAft>
                <a:spcPts val="600"/>
              </a:spcAft>
              <a:buSzPct val="75000"/>
              <a:buFont typeface="Arial" panose="020B0604020202020204" pitchFamily="34" charset="0"/>
              <a:buChar char="•"/>
            </a:pPr>
            <a:r>
              <a:rPr lang="en-US" sz="1900" dirty="0"/>
              <a:t>New Mexico Medicaid Online</a:t>
            </a:r>
          </a:p>
          <a:p>
            <a:pPr marL="1110199" lvl="1" indent="-457154">
              <a:lnSpc>
                <a:spcPct val="150000"/>
              </a:lnSpc>
              <a:spcBef>
                <a:spcPts val="600"/>
              </a:spcBef>
              <a:spcAft>
                <a:spcPts val="600"/>
              </a:spcAft>
              <a:buSzPct val="75000"/>
              <a:buFont typeface="Arial" panose="020B0604020202020204" pitchFamily="34" charset="0"/>
              <a:buChar char="•"/>
            </a:pPr>
            <a:r>
              <a:rPr lang="en-US" sz="1900" dirty="0"/>
              <a:t>Provider Information</a:t>
            </a:r>
          </a:p>
          <a:p>
            <a:pPr marL="1110199" lvl="1" indent="-457154">
              <a:lnSpc>
                <a:spcPct val="150000"/>
              </a:lnSpc>
              <a:spcBef>
                <a:spcPts val="600"/>
              </a:spcBef>
              <a:spcAft>
                <a:spcPts val="600"/>
              </a:spcAft>
              <a:buSzPct val="75000"/>
              <a:buFont typeface="Arial" panose="020B0604020202020204" pitchFamily="34" charset="0"/>
              <a:buChar char="•"/>
            </a:pPr>
            <a:r>
              <a:rPr lang="en-US" sz="1900" dirty="0"/>
              <a:t>Provider Login Screen Notices</a:t>
            </a:r>
          </a:p>
          <a:p>
            <a:pPr marL="1110199" lvl="1" indent="-457154">
              <a:lnSpc>
                <a:spcPct val="150000"/>
              </a:lnSpc>
              <a:spcBef>
                <a:spcPts val="600"/>
              </a:spcBef>
              <a:spcAft>
                <a:spcPts val="600"/>
              </a:spcAft>
              <a:buSzPct val="75000"/>
              <a:buFont typeface="Arial" panose="020B0604020202020204" pitchFamily="34" charset="0"/>
              <a:buChar char="•"/>
            </a:pPr>
            <a:r>
              <a:rPr lang="en-US" sz="1900" dirty="0"/>
              <a:t>Provider E-News Newsletters</a:t>
            </a:r>
          </a:p>
          <a:p>
            <a:pPr marL="457154" indent="-457154">
              <a:lnSpc>
                <a:spcPct val="150000"/>
              </a:lnSpc>
              <a:spcBef>
                <a:spcPts val="600"/>
              </a:spcBef>
              <a:spcAft>
                <a:spcPts val="600"/>
              </a:spcAft>
              <a:buSzPct val="75000"/>
              <a:buFont typeface="Arial" panose="020B0604020202020204" pitchFamily="34" charset="0"/>
              <a:buChar char="•"/>
            </a:pPr>
            <a:r>
              <a:rPr lang="en-US" sz="1900" dirty="0"/>
              <a:t>Medicaid Provider Relations Call Center</a:t>
            </a:r>
          </a:p>
          <a:p>
            <a:pPr marL="457154" indent="-457154">
              <a:lnSpc>
                <a:spcPct val="150000"/>
              </a:lnSpc>
              <a:spcBef>
                <a:spcPts val="600"/>
              </a:spcBef>
              <a:spcAft>
                <a:spcPts val="600"/>
              </a:spcAft>
              <a:buSzPct val="75000"/>
              <a:buFont typeface="Arial" panose="020B0604020202020204" pitchFamily="34" charset="0"/>
              <a:buChar char="•"/>
            </a:pPr>
            <a:r>
              <a:rPr lang="en-US" sz="1900" dirty="0"/>
              <a:t>Provider Communication Updates </a:t>
            </a:r>
          </a:p>
          <a:p>
            <a:pPr marL="457154" indent="-457154">
              <a:lnSpc>
                <a:spcPct val="150000"/>
              </a:lnSpc>
              <a:spcBef>
                <a:spcPts val="600"/>
              </a:spcBef>
              <a:spcAft>
                <a:spcPts val="600"/>
              </a:spcAft>
              <a:buSzPct val="75000"/>
              <a:buFont typeface="Arial" panose="020B0604020202020204" pitchFamily="34" charset="0"/>
              <a:buChar char="•"/>
            </a:pPr>
            <a:r>
              <a:rPr lang="en-US" sz="1900" dirty="0"/>
              <a:t>Provider Field Representative</a:t>
            </a:r>
          </a:p>
          <a:p>
            <a:pPr marL="457154" indent="-457154">
              <a:lnSpc>
                <a:spcPct val="150000"/>
              </a:lnSpc>
              <a:spcBef>
                <a:spcPts val="600"/>
              </a:spcBef>
              <a:spcAft>
                <a:spcPts val="600"/>
              </a:spcAft>
              <a:buSzPct val="75000"/>
              <a:buFont typeface="Arial" panose="020B0604020202020204" pitchFamily="34" charset="0"/>
              <a:buChar char="•"/>
            </a:pPr>
            <a:r>
              <a:rPr lang="en-US" sz="1900" dirty="0"/>
              <a:t>Provider Webinars</a:t>
            </a:r>
          </a:p>
          <a:p>
            <a:pPr marL="457154" indent="-457154">
              <a:lnSpc>
                <a:spcPct val="150000"/>
              </a:lnSpc>
              <a:spcBef>
                <a:spcPts val="600"/>
              </a:spcBef>
              <a:spcAft>
                <a:spcPts val="600"/>
              </a:spcAft>
              <a:buSzPct val="75000"/>
              <a:buFont typeface="Arial" panose="020B0604020202020204" pitchFamily="34" charset="0"/>
              <a:buChar char="•"/>
            </a:pPr>
            <a:r>
              <a:rPr lang="en-US" sz="1900" dirty="0"/>
              <a:t>Open Forums and Live Training Sessions</a:t>
            </a:r>
          </a:p>
          <a:p>
            <a:pPr lvl="1"/>
            <a:br>
              <a:rPr lang="en-US" sz="2400" dirty="0"/>
            </a:br>
            <a:br>
              <a:rPr lang="en-US" sz="2100" dirty="0"/>
            </a:br>
            <a:endParaRPr lang="en-US" sz="2100" dirty="0"/>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err="1">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err="1">
              <a:solidFill>
                <a:srgbClr val="FFFFFE"/>
              </a:solidFill>
            </a:endParaRPr>
          </a:p>
        </p:txBody>
      </p:sp>
    </p:spTree>
    <p:extLst>
      <p:ext uri="{BB962C8B-B14F-4D97-AF65-F5344CB8AC3E}">
        <p14:creationId xmlns:p14="http://schemas.microsoft.com/office/powerpoint/2010/main" val="1349839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37</a:t>
            </a:fld>
            <a:endParaRPr lang="en-US" dirty="0"/>
          </a:p>
        </p:txBody>
      </p:sp>
      <p:sp>
        <p:nvSpPr>
          <p:cNvPr id="9" name="Rectangle 2"/>
          <p:cNvSpPr>
            <a:spLocks noGrp="1" noChangeArrowheads="1"/>
          </p:cNvSpPr>
          <p:nvPr>
            <p:ph type="title"/>
          </p:nvPr>
        </p:nvSpPr>
        <p:spPr>
          <a:xfrm>
            <a:off x="625476" y="1511303"/>
            <a:ext cx="12604750" cy="887411"/>
          </a:xfrm>
          <a:noFill/>
        </p:spPr>
        <p:txBody>
          <a:bodyPr/>
          <a:lstStyle/>
          <a:p>
            <a:r>
              <a:rPr lang="en-US" sz="3100" dirty="0"/>
              <a:t>New Mexico Medicaid Resources </a:t>
            </a:r>
            <a:r>
              <a:rPr lang="en-US" sz="2900" i="1" dirty="0"/>
              <a:t>Continued</a:t>
            </a:r>
          </a:p>
        </p:txBody>
      </p:sp>
      <p:sp>
        <p:nvSpPr>
          <p:cNvPr id="10" name="Rectangle 3"/>
          <p:cNvSpPr txBox="1">
            <a:spLocks noChangeArrowheads="1"/>
          </p:cNvSpPr>
          <p:nvPr/>
        </p:nvSpPr>
        <p:spPr bwMode="auto">
          <a:xfrm>
            <a:off x="687072" y="2320605"/>
            <a:ext cx="12543155" cy="5166046"/>
          </a:xfrm>
          <a:prstGeom prst="rect">
            <a:avLst/>
          </a:prstGeom>
          <a:solidFill>
            <a:schemeClr val="bg1"/>
          </a:solidFill>
          <a:ln w="9525">
            <a:noFill/>
            <a:miter lim="800000"/>
            <a:headEnd/>
            <a:tailEnd/>
          </a:ln>
          <a:effectLst/>
        </p:spPr>
        <p:txBody>
          <a:bodyPr vert="horz" wrap="square" lIns="91427" tIns="45713" rIns="91427" bIns="45713" numCol="1" anchor="t" anchorCtr="0" compatLnSpc="1">
            <a:prstTxWarp prst="textNoShape">
              <a:avLst/>
            </a:prstTxWarp>
          </a:bodyPr>
          <a:lstStyle/>
          <a:p>
            <a:r>
              <a:rPr lang="en-US" sz="1100" b="1" dirty="0"/>
              <a:t>New Mexico Medicaid Portal </a:t>
            </a:r>
            <a:r>
              <a:rPr lang="en-US" sz="1100" dirty="0"/>
              <a:t>– </a:t>
            </a:r>
            <a:r>
              <a:rPr lang="en-US" sz="1100" dirty="0">
                <a:hlinkClick r:id="rId3"/>
              </a:rPr>
              <a:t>https://nmmedicaid.portal.conduent.com/static/index.htm</a:t>
            </a:r>
            <a:r>
              <a:rPr lang="en-US" sz="1100" dirty="0"/>
              <a:t> </a:t>
            </a:r>
          </a:p>
          <a:p>
            <a:r>
              <a:rPr lang="en-US" sz="1100" dirty="0"/>
              <a:t>Claim Inquiries, Eligibility Verification, Electronic Claim Submission, Provider Manuals, E-News</a:t>
            </a:r>
          </a:p>
          <a:p>
            <a:endParaRPr lang="en-US" sz="1100" dirty="0"/>
          </a:p>
          <a:p>
            <a:r>
              <a:rPr lang="en-US" sz="1100" b="1" dirty="0"/>
              <a:t>NM Health Care Authority  </a:t>
            </a:r>
            <a:r>
              <a:rPr lang="en-US" sz="1100" dirty="0"/>
              <a:t>– </a:t>
            </a:r>
            <a:r>
              <a:rPr lang="en-US" sz="1100" dirty="0">
                <a:hlinkClick r:id="rId4"/>
              </a:rPr>
              <a:t>http://www.hca.nm.gov</a:t>
            </a:r>
            <a:r>
              <a:rPr lang="en-US" sz="1100" dirty="0"/>
              <a:t> </a:t>
            </a:r>
          </a:p>
          <a:p>
            <a:r>
              <a:rPr lang="en-US" sz="1100" dirty="0"/>
              <a:t>Supplements, Memos, Provider Billing Packets and Policy</a:t>
            </a:r>
          </a:p>
          <a:p>
            <a:endParaRPr lang="en-US" sz="1100" dirty="0"/>
          </a:p>
          <a:p>
            <a:r>
              <a:rPr lang="en-US" sz="1100" b="1" dirty="0">
                <a:cs typeface="Arial" panose="020B0604020202020204" pitchFamily="34" charset="0"/>
              </a:rPr>
              <a:t>Medical Assistance Division </a:t>
            </a:r>
            <a:r>
              <a:rPr lang="en-US" sz="1100" dirty="0">
                <a:cs typeface="Arial" panose="020B0604020202020204" pitchFamily="34" charset="0"/>
              </a:rPr>
              <a:t>– PE Program Staff – </a:t>
            </a:r>
            <a:r>
              <a:rPr lang="en-US" sz="1100" dirty="0">
                <a:cs typeface="Arial" panose="020B0604020202020204" pitchFamily="34" charset="0"/>
                <a:hlinkClick r:id="rId5"/>
              </a:rPr>
              <a:t>HSD.PEDeterminers@state.nm.us</a:t>
            </a:r>
            <a:endParaRPr lang="en-US" sz="1100" dirty="0">
              <a:cs typeface="Arial" panose="020B0604020202020204" pitchFamily="34" charset="0"/>
            </a:endParaRPr>
          </a:p>
          <a:p>
            <a:r>
              <a:rPr lang="en-US" sz="1100" dirty="0">
                <a:cs typeface="Arial" panose="020B0604020202020204" pitchFamily="34" charset="0"/>
              </a:rPr>
              <a:t>Assistance with PE Applications, PE Determinations, MAD 070, PE Training, PE Certification </a:t>
            </a:r>
          </a:p>
          <a:p>
            <a:endParaRPr lang="en-US" sz="1100" dirty="0"/>
          </a:p>
          <a:p>
            <a:r>
              <a:rPr lang="en-US" sz="1100" b="1" dirty="0"/>
              <a:t>Consolidated Customer Service Call Center </a:t>
            </a:r>
            <a:r>
              <a:rPr lang="en-US" sz="1100" dirty="0"/>
              <a:t>– (800) 299 - 7304</a:t>
            </a:r>
          </a:p>
          <a:p>
            <a:r>
              <a:rPr lang="en-US" sz="1100" dirty="0"/>
              <a:t>Claim Status, Eligibility, Prior Authorization, Medicaid Updates</a:t>
            </a:r>
          </a:p>
          <a:p>
            <a:endParaRPr lang="en-US" sz="1100" dirty="0"/>
          </a:p>
          <a:p>
            <a:r>
              <a:rPr lang="en-US" sz="1100" b="1" dirty="0"/>
              <a:t>Conduent Provider Relations Helpdesk </a:t>
            </a:r>
            <a:r>
              <a:rPr lang="en-US" sz="1100" dirty="0"/>
              <a:t>– </a:t>
            </a:r>
            <a:r>
              <a:rPr lang="en-US" sz="1100" dirty="0">
                <a:hlinkClick r:id="rId6"/>
              </a:rPr>
              <a:t>NMProviderSUPPORT@conduent.com </a:t>
            </a:r>
            <a:endParaRPr lang="en-US" sz="1100" dirty="0"/>
          </a:p>
          <a:p>
            <a:r>
              <a:rPr lang="en-US" sz="1100" dirty="0"/>
              <a:t>Claim research assistance and general Medicaid inquiries</a:t>
            </a:r>
          </a:p>
          <a:p>
            <a:endParaRPr lang="en-US" sz="1100" dirty="0"/>
          </a:p>
          <a:p>
            <a:r>
              <a:rPr lang="en-US" sz="1100" b="1" dirty="0"/>
              <a:t>Conduent HIPAA Helpdesk </a:t>
            </a:r>
            <a:r>
              <a:rPr lang="en-US" sz="1100" dirty="0"/>
              <a:t>– </a:t>
            </a:r>
            <a:r>
              <a:rPr lang="en-US" sz="1100" dirty="0">
                <a:hlinkClick r:id="rId7"/>
              </a:rPr>
              <a:t>HIPAA.DeskNM@hsd.nm.gov</a:t>
            </a:r>
            <a:r>
              <a:rPr lang="en-US" sz="1100" dirty="0"/>
              <a:t> </a:t>
            </a:r>
            <a:br>
              <a:rPr lang="en-US" sz="1100" dirty="0"/>
            </a:br>
            <a:r>
              <a:rPr lang="en-US" sz="1100" dirty="0"/>
              <a:t>Assistance on NM Web Portal, EDI inquiries, and Online Claim Submission with DDE (Direct Data Entry)</a:t>
            </a:r>
          </a:p>
          <a:p>
            <a:endParaRPr lang="en-US" sz="1100" dirty="0"/>
          </a:p>
          <a:p>
            <a:r>
              <a:rPr lang="en-US" sz="1100" b="1" dirty="0"/>
              <a:t>Conduent Provider Enrollment Helpdesk </a:t>
            </a:r>
            <a:r>
              <a:rPr lang="en-US" sz="1100" dirty="0"/>
              <a:t>- </a:t>
            </a:r>
            <a:r>
              <a:rPr lang="en-US" sz="1100" dirty="0">
                <a:hlinkClick r:id="rId6"/>
              </a:rPr>
              <a:t>NMProviderSUPPORT@conduent.com </a:t>
            </a:r>
            <a:endParaRPr lang="en-US" sz="1100" dirty="0"/>
          </a:p>
          <a:p>
            <a:r>
              <a:rPr lang="en-US" sz="1100" dirty="0"/>
              <a:t>Provider Enrollment Applications, Forms &amp; Instructions</a:t>
            </a:r>
          </a:p>
          <a:p>
            <a:endParaRPr lang="en-US" sz="1100" dirty="0"/>
          </a:p>
          <a:p>
            <a:r>
              <a:rPr lang="en-US" sz="1100" b="1" dirty="0"/>
              <a:t>Medical Assistance Division, Program Rules </a:t>
            </a:r>
            <a:r>
              <a:rPr lang="en-US" sz="1100" dirty="0"/>
              <a:t>– </a:t>
            </a:r>
            <a:r>
              <a:rPr lang="en-US" sz="1100" dirty="0">
                <a:hlinkClick r:id="rId8"/>
              </a:rPr>
              <a:t>http://www.hca.nm.gov/providers/rules-nm-administrative-code/</a:t>
            </a:r>
            <a:r>
              <a:rPr lang="en-US" sz="1100" dirty="0"/>
              <a:t> </a:t>
            </a:r>
          </a:p>
          <a:p>
            <a:r>
              <a:rPr lang="en-US" sz="1100" dirty="0"/>
              <a:t>NMAC for Programs administered by the Medical Assistance Division</a:t>
            </a:r>
            <a:br>
              <a:rPr lang="en-US" sz="1100" dirty="0"/>
            </a:br>
            <a:br>
              <a:rPr lang="en-US" sz="1100" dirty="0"/>
            </a:br>
            <a:r>
              <a:rPr lang="en-US" sz="1100" b="1" dirty="0"/>
              <a:t>Yes New Mexico - </a:t>
            </a:r>
            <a:r>
              <a:rPr lang="en-US" sz="1100" dirty="0">
                <a:hlinkClick r:id="rId9"/>
              </a:rPr>
              <a:t>https://www.yes.state.nm.us/yesnm/home/index</a:t>
            </a:r>
            <a:br>
              <a:rPr lang="en-US" sz="1100" dirty="0"/>
            </a:br>
            <a:r>
              <a:rPr lang="en-US" sz="1100" dirty="0"/>
              <a:t>Apply, check, update, or renew Medical Assistance (Medicaid) benefits</a:t>
            </a:r>
          </a:p>
          <a:p>
            <a:endParaRPr lang="en-US" sz="1000" dirty="0"/>
          </a:p>
          <a:p>
            <a:br>
              <a:rPr lang="en-US" sz="1000" dirty="0"/>
            </a:br>
            <a:br>
              <a:rPr lang="en-US" sz="1000" dirty="0"/>
            </a:br>
            <a:endParaRPr lang="en-US" sz="1000" dirty="0"/>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FFFE"/>
              </a:solidFill>
            </a:endParaRPr>
          </a:p>
        </p:txBody>
      </p:sp>
    </p:spTree>
    <p:extLst>
      <p:ext uri="{BB962C8B-B14F-4D97-AF65-F5344CB8AC3E}">
        <p14:creationId xmlns:p14="http://schemas.microsoft.com/office/powerpoint/2010/main" val="1085614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Getting Access to Bill on the Web Portal</a:t>
            </a:r>
          </a:p>
        </p:txBody>
      </p:sp>
      <p:sp>
        <p:nvSpPr>
          <p:cNvPr id="5" name="Text Placeholder 4"/>
          <p:cNvSpPr>
            <a:spLocks noGrp="1"/>
          </p:cNvSpPr>
          <p:nvPr>
            <p:ph type="body" sz="quarter" idx="13"/>
          </p:nvPr>
        </p:nvSpPr>
        <p:spPr>
          <a:xfrm>
            <a:off x="520700" y="2260600"/>
            <a:ext cx="12872572" cy="4886158"/>
          </a:xfrm>
        </p:spPr>
        <p:txBody>
          <a:bodyPr/>
          <a:lstStyle/>
          <a:p>
            <a:pPr marL="342900" indent="-342900">
              <a:buFont typeface="Arial" panose="020B0604020202020204" pitchFamily="34" charset="0"/>
              <a:buChar char="•"/>
            </a:pPr>
            <a:r>
              <a:rPr lang="en-US" altLang="en-US" dirty="0"/>
              <a:t>If you are currently not registered on the New Mexico Medicaid web portal, you can create an account using either your active New Mexico Medicaid Provider ID or your NPI using the following link: </a:t>
            </a:r>
            <a:r>
              <a:rPr lang="en-US" altLang="en-US" dirty="0">
                <a:hlinkClick r:id="rId2"/>
              </a:rPr>
              <a:t>https://nmmedicaid.portal.conduent.com/webportal/webRegistration/webRegStart</a:t>
            </a:r>
            <a:r>
              <a:rPr lang="en-US" altLang="en-US" dirty="0"/>
              <a:t> </a:t>
            </a:r>
          </a:p>
          <a:p>
            <a:pPr marL="342900" indent="-342900">
              <a:buFont typeface="Arial" panose="020B0604020202020204" pitchFamily="34" charset="0"/>
              <a:buChar char="•"/>
            </a:pPr>
            <a:r>
              <a:rPr lang="en-US" altLang="en-US" dirty="0"/>
              <a:t>If your New Mexico Provider ID or NPI is currently registered on the New Mexico Medicaid web portal but you do not have access to log in to the web portal, or do not have Claims Entry access, please contact your Master Administrator.</a:t>
            </a:r>
          </a:p>
          <a:p>
            <a:pPr marL="342900" indent="-342900">
              <a:buFont typeface="Arial" panose="020B0604020202020204" pitchFamily="34" charset="0"/>
              <a:buChar char="•"/>
            </a:pPr>
            <a:r>
              <a:rPr lang="en-US" altLang="en-US" dirty="0"/>
              <a:t>If you do not know if your Provider ID or NPI is registered on the New Mexico Medicaid Web Portal or if you do not know who your Master Administrator is, you can contact the HIPAA Helpdesk for further assistance at 1-800-299-7304 or by email at </a:t>
            </a:r>
            <a:r>
              <a:rPr lang="en-US" altLang="en-US" dirty="0">
                <a:hlinkClick r:id="rId3"/>
              </a:rPr>
              <a:t>HIPAA.DeskNM@hsd.nm.gov</a:t>
            </a:r>
            <a:r>
              <a:rPr lang="en-US" altLang="en-US" dirty="0"/>
              <a:t>.  </a:t>
            </a:r>
          </a:p>
        </p:txBody>
      </p:sp>
    </p:spTree>
    <p:extLst>
      <p:ext uri="{BB962C8B-B14F-4D97-AF65-F5344CB8AC3E}">
        <p14:creationId xmlns:p14="http://schemas.microsoft.com/office/powerpoint/2010/main" val="3903071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t>Claim Form Instructions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59799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290" y="1337313"/>
            <a:ext cx="7183426" cy="62701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 name="Rectangle 2"/>
          <p:cNvSpPr>
            <a:spLocks noGrp="1" noChangeArrowheads="1"/>
          </p:cNvSpPr>
          <p:nvPr>
            <p:ph type="title"/>
          </p:nvPr>
        </p:nvSpPr>
        <p:spPr>
          <a:xfrm>
            <a:off x="944078" y="498110"/>
            <a:ext cx="12802744" cy="971550"/>
          </a:xfrm>
        </p:spPr>
        <p:txBody>
          <a:bodyPr/>
          <a:lstStyle/>
          <a:p>
            <a:pPr algn="l"/>
            <a:r>
              <a:rPr lang="en-US" sz="3600" dirty="0"/>
              <a:t>Where Do I Get a Copy of Claim Form Instructions?</a:t>
            </a:r>
            <a:r>
              <a:rPr lang="en-US" sz="3600" dirty="0">
                <a:solidFill>
                  <a:schemeClr val="accent3">
                    <a:lumMod val="50000"/>
                  </a:schemeClr>
                </a:solidFill>
              </a:rPr>
              <a:t>	</a:t>
            </a:r>
          </a:p>
        </p:txBody>
      </p:sp>
      <p:sp>
        <p:nvSpPr>
          <p:cNvPr id="11" name="Oval 10"/>
          <p:cNvSpPr/>
          <p:nvPr/>
        </p:nvSpPr>
        <p:spPr bwMode="auto">
          <a:xfrm>
            <a:off x="1505220" y="5124225"/>
            <a:ext cx="2080191" cy="360949"/>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endParaRPr lang="en-US" sz="2900" dirty="0">
              <a:solidFill>
                <a:srgbClr val="FFFFFF"/>
              </a:solidFill>
              <a:latin typeface="Arial"/>
            </a:endParaRPr>
          </a:p>
        </p:txBody>
      </p:sp>
      <p:sp>
        <p:nvSpPr>
          <p:cNvPr id="12" name="Text Box 6"/>
          <p:cNvSpPr txBox="1">
            <a:spLocks noChangeArrowheads="1"/>
          </p:cNvSpPr>
          <p:nvPr/>
        </p:nvSpPr>
        <p:spPr bwMode="auto">
          <a:xfrm>
            <a:off x="9231975" y="3212434"/>
            <a:ext cx="5103949" cy="1455325"/>
          </a:xfrm>
          <a:prstGeom prst="rect">
            <a:avLst/>
          </a:prstGeom>
          <a:solidFill>
            <a:schemeClr val="bg1"/>
          </a:solidFill>
          <a:ln w="9525">
            <a:solidFill>
              <a:schemeClr val="tx1"/>
            </a:solidFill>
            <a:miter lim="800000"/>
            <a:headEnd/>
            <a:tailEnd/>
          </a:ln>
        </p:spPr>
        <p:txBody>
          <a:bodyPr wrap="square" lIns="130609" tIns="65305" rIns="130609" bIns="65305">
            <a:spAutoFit/>
          </a:bodyPr>
          <a:lstStyle/>
          <a:p>
            <a:r>
              <a:rPr lang="en-US" sz="2000" dirty="0">
                <a:latin typeface="Arial"/>
              </a:rPr>
              <a:t>On the Web Portal, click Providers, then </a:t>
            </a:r>
            <a:r>
              <a:rPr lang="en-US" sz="2000" u="sng" dirty="0">
                <a:solidFill>
                  <a:srgbClr val="C00000"/>
                </a:solidFill>
                <a:latin typeface="Arial"/>
              </a:rPr>
              <a:t>Forms, Publications, and Instructions </a:t>
            </a:r>
            <a:r>
              <a:rPr lang="en-US" sz="2000" dirty="0">
                <a:latin typeface="Arial"/>
              </a:rPr>
              <a:t>under Provider Information. </a:t>
            </a:r>
            <a:br>
              <a:rPr lang="en-US" dirty="0">
                <a:solidFill>
                  <a:srgbClr val="C00000"/>
                </a:solidFill>
                <a:latin typeface="Arial"/>
              </a:rPr>
            </a:br>
            <a:endParaRPr lang="en-US" dirty="0">
              <a:solidFill>
                <a:srgbClr val="C00000"/>
              </a:solidFill>
              <a:latin typeface="Arial"/>
            </a:endParaRPr>
          </a:p>
        </p:txBody>
      </p:sp>
      <p:sp>
        <p:nvSpPr>
          <p:cNvPr id="13" name="Oval 12"/>
          <p:cNvSpPr/>
          <p:nvPr/>
        </p:nvSpPr>
        <p:spPr bwMode="auto">
          <a:xfrm>
            <a:off x="6821404" y="1708483"/>
            <a:ext cx="2298533" cy="451789"/>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endParaRPr lang="en-US" sz="2900" dirty="0">
              <a:solidFill>
                <a:srgbClr val="FFFFFF"/>
              </a:solidFill>
              <a:latin typeface="Arial"/>
            </a:endParaRPr>
          </a:p>
        </p:txBody>
      </p:sp>
    </p:spTree>
    <p:extLst>
      <p:ext uri="{BB962C8B-B14F-4D97-AF65-F5344CB8AC3E}">
        <p14:creationId xmlns:p14="http://schemas.microsoft.com/office/powerpoint/2010/main" val="2256730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371475" y="274320"/>
            <a:ext cx="12058650" cy="868680"/>
          </a:xfrm>
        </p:spPr>
        <p:txBody>
          <a:bodyPr>
            <a:noAutofit/>
          </a:bodyPr>
          <a:lstStyle/>
          <a:p>
            <a:pPr algn="l"/>
            <a:r>
              <a:rPr lang="en-US" sz="4000" dirty="0"/>
              <a:t>Where Do I Get a Copy of Claim Form Instructions?</a:t>
            </a: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181" y="1251586"/>
            <a:ext cx="11132819" cy="57264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bwMode="auto">
          <a:xfrm>
            <a:off x="1219200" y="4937760"/>
            <a:ext cx="10728960" cy="2468880"/>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rgbClr val="C00000"/>
              </a:solidFill>
            </a:endParaRPr>
          </a:p>
        </p:txBody>
      </p:sp>
    </p:spTree>
    <p:extLst>
      <p:ext uri="{BB962C8B-B14F-4D97-AF65-F5344CB8AC3E}">
        <p14:creationId xmlns:p14="http://schemas.microsoft.com/office/powerpoint/2010/main" val="3492554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72" name="Text Box 20"/>
          <p:cNvSpPr txBox="1">
            <a:spLocks noChangeArrowheads="1"/>
          </p:cNvSpPr>
          <p:nvPr/>
        </p:nvSpPr>
        <p:spPr bwMode="auto">
          <a:xfrm>
            <a:off x="4511041" y="1661115"/>
            <a:ext cx="6368004" cy="885938"/>
          </a:xfrm>
          <a:prstGeom prst="rect">
            <a:avLst/>
          </a:prstGeom>
          <a:noFill/>
          <a:ln w="38100">
            <a:noFill/>
            <a:miter lim="800000"/>
            <a:headEnd/>
            <a:tailEnd/>
          </a:ln>
        </p:spPr>
        <p:txBody>
          <a:bodyPr wrap="none" lIns="130609" tIns="65305" rIns="130609" bIns="65305">
            <a:spAutoFit/>
          </a:bodyPr>
          <a:lstStyle/>
          <a:p>
            <a:pPr>
              <a:spcBef>
                <a:spcPct val="50000"/>
              </a:spcBef>
            </a:pPr>
            <a:r>
              <a:rPr lang="en-US" sz="4600" b="1" dirty="0">
                <a:solidFill>
                  <a:srgbClr val="34BCBA">
                    <a:lumMod val="50000"/>
                  </a:srgbClr>
                </a:solidFill>
              </a:rPr>
              <a:t> </a:t>
            </a:r>
            <a:r>
              <a:rPr lang="en-US" sz="4900" b="1" dirty="0">
                <a:solidFill>
                  <a:srgbClr val="34BCBA">
                    <a:lumMod val="75000"/>
                  </a:srgbClr>
                </a:solidFill>
              </a:rPr>
              <a:t>92204900001000033</a:t>
            </a:r>
          </a:p>
        </p:txBody>
      </p:sp>
      <p:sp>
        <p:nvSpPr>
          <p:cNvPr id="100355" name="Line 3"/>
          <p:cNvSpPr>
            <a:spLocks noChangeShapeType="1"/>
          </p:cNvSpPr>
          <p:nvPr/>
        </p:nvSpPr>
        <p:spPr bwMode="auto">
          <a:xfrm flipH="1">
            <a:off x="4267200" y="2324103"/>
            <a:ext cx="609600" cy="63590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56" name="Text Box 4"/>
          <p:cNvSpPr txBox="1">
            <a:spLocks noChangeArrowheads="1"/>
          </p:cNvSpPr>
          <p:nvPr/>
        </p:nvSpPr>
        <p:spPr bwMode="auto">
          <a:xfrm>
            <a:off x="731520" y="2468882"/>
            <a:ext cx="3535680" cy="5487198"/>
          </a:xfrm>
          <a:prstGeom prst="rect">
            <a:avLst/>
          </a:prstGeom>
          <a:solidFill>
            <a:srgbClr val="00B0F0">
              <a:alpha val="50000"/>
            </a:srgbClr>
          </a:solidFill>
          <a:ln w="9525">
            <a:noFill/>
            <a:miter lim="800000"/>
            <a:headEnd/>
            <a:tailEnd/>
          </a:ln>
        </p:spPr>
        <p:txBody>
          <a:bodyPr wrap="square" lIns="130609" tIns="65305" rIns="130609" bIns="65305">
            <a:spAutoFit/>
          </a:bodyPr>
          <a:lstStyle/>
          <a:p>
            <a:pPr>
              <a:spcBef>
                <a:spcPct val="50000"/>
              </a:spcBef>
            </a:pPr>
            <a:r>
              <a:rPr lang="en-US" sz="2400" b="1" dirty="0">
                <a:solidFill>
                  <a:srgbClr val="000000"/>
                </a:solidFill>
              </a:rPr>
              <a:t>The first digit indicates what the claim “media” is:</a:t>
            </a:r>
          </a:p>
          <a:p>
            <a:pPr>
              <a:spcBef>
                <a:spcPct val="50000"/>
              </a:spcBef>
            </a:pPr>
            <a:r>
              <a:rPr lang="en-US" sz="2400" b="1" dirty="0">
                <a:solidFill>
                  <a:srgbClr val="000000"/>
                </a:solidFill>
              </a:rPr>
              <a:t>2 = electronic crossover</a:t>
            </a:r>
          </a:p>
          <a:p>
            <a:pPr>
              <a:spcBef>
                <a:spcPct val="50000"/>
              </a:spcBef>
            </a:pPr>
            <a:r>
              <a:rPr lang="en-US" sz="2400" b="1" dirty="0">
                <a:solidFill>
                  <a:srgbClr val="000000"/>
                </a:solidFill>
              </a:rPr>
              <a:t>3 = other electronic claim</a:t>
            </a:r>
          </a:p>
          <a:p>
            <a:pPr>
              <a:spcBef>
                <a:spcPct val="50000"/>
              </a:spcBef>
            </a:pPr>
            <a:r>
              <a:rPr lang="en-US" sz="2400" b="1" dirty="0">
                <a:solidFill>
                  <a:srgbClr val="000000"/>
                </a:solidFill>
              </a:rPr>
              <a:t>4 = system generated            claim or adjustment</a:t>
            </a:r>
          </a:p>
          <a:p>
            <a:pPr>
              <a:spcBef>
                <a:spcPct val="50000"/>
              </a:spcBef>
            </a:pPr>
            <a:r>
              <a:rPr lang="en-US" sz="2400" b="1" dirty="0">
                <a:solidFill>
                  <a:srgbClr val="000000"/>
                </a:solidFill>
              </a:rPr>
              <a:t>8 = paper claim</a:t>
            </a:r>
          </a:p>
          <a:p>
            <a:pPr>
              <a:spcBef>
                <a:spcPct val="50000"/>
              </a:spcBef>
            </a:pPr>
            <a:r>
              <a:rPr lang="en-US" sz="2400" b="1" dirty="0">
                <a:solidFill>
                  <a:srgbClr val="000000"/>
                </a:solidFill>
              </a:rPr>
              <a:t>9 = Web portal claim entry</a:t>
            </a:r>
          </a:p>
        </p:txBody>
      </p:sp>
      <p:sp>
        <p:nvSpPr>
          <p:cNvPr id="100357" name="Line 5"/>
          <p:cNvSpPr>
            <a:spLocks noChangeShapeType="1"/>
          </p:cNvSpPr>
          <p:nvPr/>
        </p:nvSpPr>
        <p:spPr bwMode="auto">
          <a:xfrm>
            <a:off x="5536400" y="2419904"/>
            <a:ext cx="0" cy="1442032"/>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58" name="Text Box 6"/>
          <p:cNvSpPr txBox="1">
            <a:spLocks noChangeArrowheads="1"/>
          </p:cNvSpPr>
          <p:nvPr/>
        </p:nvSpPr>
        <p:spPr bwMode="auto">
          <a:xfrm>
            <a:off x="4754880" y="3861936"/>
            <a:ext cx="1828800" cy="2347877"/>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sz="2400" b="1" dirty="0">
                <a:solidFill>
                  <a:srgbClr val="000000"/>
                </a:solidFill>
              </a:rPr>
              <a:t>The last two digits of the year the claim was received</a:t>
            </a:r>
          </a:p>
        </p:txBody>
      </p:sp>
      <p:sp>
        <p:nvSpPr>
          <p:cNvPr id="100359" name="Line 7"/>
          <p:cNvSpPr>
            <a:spLocks noChangeShapeType="1"/>
          </p:cNvSpPr>
          <p:nvPr/>
        </p:nvSpPr>
        <p:spPr bwMode="auto">
          <a:xfrm>
            <a:off x="6583680" y="2419904"/>
            <a:ext cx="853440" cy="210238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0" name="Text Box 8"/>
          <p:cNvSpPr txBox="1">
            <a:spLocks noChangeArrowheads="1"/>
          </p:cNvSpPr>
          <p:nvPr/>
        </p:nvSpPr>
        <p:spPr bwMode="auto">
          <a:xfrm>
            <a:off x="6827520" y="4518663"/>
            <a:ext cx="2194560" cy="1732324"/>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The numeric day of the year.</a:t>
            </a:r>
          </a:p>
        </p:txBody>
      </p:sp>
      <p:sp>
        <p:nvSpPr>
          <p:cNvPr id="100361" name="Line 9"/>
          <p:cNvSpPr>
            <a:spLocks noChangeShapeType="1"/>
          </p:cNvSpPr>
          <p:nvPr/>
        </p:nvSpPr>
        <p:spPr bwMode="auto">
          <a:xfrm>
            <a:off x="6185042" y="6209812"/>
            <a:ext cx="398637" cy="229087"/>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2" name="Line 10"/>
          <p:cNvSpPr>
            <a:spLocks noChangeShapeType="1"/>
          </p:cNvSpPr>
          <p:nvPr/>
        </p:nvSpPr>
        <p:spPr bwMode="auto">
          <a:xfrm flipH="1">
            <a:off x="6583680" y="6250986"/>
            <a:ext cx="721246" cy="18791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3" name="Text Box 11"/>
          <p:cNvSpPr txBox="1">
            <a:spLocks noChangeArrowheads="1"/>
          </p:cNvSpPr>
          <p:nvPr/>
        </p:nvSpPr>
        <p:spPr bwMode="auto">
          <a:xfrm>
            <a:off x="4998720" y="6438903"/>
            <a:ext cx="7437120" cy="1732324"/>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This is the Julian Date - this represents the date the claim was received by Conduent: this claim was received the 49</a:t>
            </a:r>
            <a:r>
              <a:rPr lang="en-US" b="1" baseline="30000" dirty="0">
                <a:solidFill>
                  <a:srgbClr val="000000"/>
                </a:solidFill>
              </a:rPr>
              <a:t>th</a:t>
            </a:r>
            <a:r>
              <a:rPr lang="en-US" b="1" dirty="0">
                <a:solidFill>
                  <a:srgbClr val="000000"/>
                </a:solidFill>
              </a:rPr>
              <a:t> day of 2022, or February 18, 2022.</a:t>
            </a:r>
          </a:p>
        </p:txBody>
      </p:sp>
      <p:sp>
        <p:nvSpPr>
          <p:cNvPr id="100364" name="Line 12"/>
          <p:cNvSpPr>
            <a:spLocks noChangeShapeType="1"/>
          </p:cNvSpPr>
          <p:nvPr/>
        </p:nvSpPr>
        <p:spPr bwMode="auto">
          <a:xfrm>
            <a:off x="7702257" y="2388956"/>
            <a:ext cx="933743" cy="9204"/>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5" name="Line 13"/>
          <p:cNvSpPr>
            <a:spLocks noChangeShapeType="1"/>
          </p:cNvSpPr>
          <p:nvPr/>
        </p:nvSpPr>
        <p:spPr bwMode="auto">
          <a:xfrm>
            <a:off x="8412480" y="2457086"/>
            <a:ext cx="0" cy="100584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6" name="Text Box 14"/>
          <p:cNvSpPr txBox="1">
            <a:spLocks noChangeArrowheads="1"/>
          </p:cNvSpPr>
          <p:nvPr/>
        </p:nvSpPr>
        <p:spPr bwMode="auto">
          <a:xfrm>
            <a:off x="7559040" y="3329941"/>
            <a:ext cx="2560320" cy="531995"/>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Batch number</a:t>
            </a:r>
          </a:p>
        </p:txBody>
      </p:sp>
      <p:sp>
        <p:nvSpPr>
          <p:cNvPr id="100367" name="Line 15"/>
          <p:cNvSpPr>
            <a:spLocks noChangeShapeType="1"/>
          </p:cNvSpPr>
          <p:nvPr/>
        </p:nvSpPr>
        <p:spPr bwMode="auto">
          <a:xfrm>
            <a:off x="5897365" y="2379752"/>
            <a:ext cx="947963" cy="18408"/>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8" name="Line 16"/>
          <p:cNvSpPr>
            <a:spLocks noChangeShapeType="1"/>
          </p:cNvSpPr>
          <p:nvPr/>
        </p:nvSpPr>
        <p:spPr bwMode="auto">
          <a:xfrm>
            <a:off x="5260369" y="2379752"/>
            <a:ext cx="487680"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9" name="Line 17"/>
          <p:cNvSpPr>
            <a:spLocks noChangeShapeType="1"/>
          </p:cNvSpPr>
          <p:nvPr/>
        </p:nvSpPr>
        <p:spPr bwMode="auto">
          <a:xfrm flipV="1">
            <a:off x="10119361" y="2379752"/>
            <a:ext cx="609600" cy="18408"/>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70" name="Line 18"/>
          <p:cNvSpPr>
            <a:spLocks noChangeShapeType="1"/>
          </p:cNvSpPr>
          <p:nvPr/>
        </p:nvSpPr>
        <p:spPr bwMode="auto">
          <a:xfrm>
            <a:off x="10544025" y="2379752"/>
            <a:ext cx="0" cy="253960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71" name="Text Box 19"/>
          <p:cNvSpPr txBox="1">
            <a:spLocks noChangeArrowheads="1"/>
          </p:cNvSpPr>
          <p:nvPr/>
        </p:nvSpPr>
        <p:spPr bwMode="auto">
          <a:xfrm>
            <a:off x="9715447" y="4937763"/>
            <a:ext cx="3939592" cy="932105"/>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The claim number within the batch.</a:t>
            </a:r>
          </a:p>
        </p:txBody>
      </p:sp>
      <p:sp>
        <p:nvSpPr>
          <p:cNvPr id="22" name="TextBox 21"/>
          <p:cNvSpPr txBox="1"/>
          <p:nvPr/>
        </p:nvSpPr>
        <p:spPr>
          <a:xfrm>
            <a:off x="731520" y="457200"/>
            <a:ext cx="12192000" cy="808994"/>
          </a:xfrm>
          <a:prstGeom prst="rect">
            <a:avLst/>
          </a:prstGeom>
          <a:noFill/>
        </p:spPr>
        <p:txBody>
          <a:bodyPr wrap="square" lIns="130609" tIns="65305" rIns="130609" bIns="65305" rtlCol="0">
            <a:spAutoFit/>
          </a:bodyPr>
          <a:lstStyle/>
          <a:p>
            <a:r>
              <a:rPr lang="en-US" sz="4400" dirty="0"/>
              <a:t>What is a Transaction Control Number (TCN)?</a:t>
            </a:r>
          </a:p>
        </p:txBody>
      </p:sp>
      <p:sp>
        <p:nvSpPr>
          <p:cNvPr id="2" name="Rectangle 1"/>
          <p:cNvSpPr/>
          <p:nvPr/>
        </p:nvSpPr>
        <p:spPr bwMode="auto">
          <a:xfrm>
            <a:off x="11826240" y="1743662"/>
            <a:ext cx="2438400" cy="3055904"/>
          </a:xfrm>
          <a:prstGeom prst="rect">
            <a:avLst/>
          </a:prstGeom>
          <a:solidFill>
            <a:srgbClr val="90D1FE"/>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r>
              <a:rPr lang="en-US" sz="2400" b="1" dirty="0">
                <a:solidFill>
                  <a:srgbClr val="000000"/>
                </a:solidFill>
                <a:cs typeface="Times New Roman" pitchFamily="18" charset="0"/>
              </a:rPr>
              <a:t>The twelfth  digit in an adjustment/ void TCN will either be:</a:t>
            </a:r>
          </a:p>
          <a:p>
            <a:endParaRPr lang="en-US" sz="2400" b="1" dirty="0">
              <a:solidFill>
                <a:srgbClr val="000000"/>
              </a:solidFill>
              <a:cs typeface="Times New Roman" pitchFamily="18" charset="0"/>
            </a:endParaRPr>
          </a:p>
          <a:p>
            <a:r>
              <a:rPr lang="en-US" sz="2400" b="1" dirty="0">
                <a:solidFill>
                  <a:srgbClr val="000000"/>
                </a:solidFill>
                <a:cs typeface="Times New Roman" pitchFamily="18" charset="0"/>
              </a:rPr>
              <a:t>1=  Debit</a:t>
            </a:r>
          </a:p>
          <a:p>
            <a:r>
              <a:rPr lang="en-US" sz="2400" b="1" dirty="0">
                <a:solidFill>
                  <a:srgbClr val="000000"/>
                </a:solidFill>
                <a:cs typeface="Times New Roman" pitchFamily="18" charset="0"/>
              </a:rPr>
              <a:t>2= Credit</a:t>
            </a:r>
          </a:p>
        </p:txBody>
      </p:sp>
      <p:cxnSp>
        <p:nvCxnSpPr>
          <p:cNvPr id="6" name="Straight Connector 5"/>
          <p:cNvCxnSpPr>
            <a:stCxn id="32" idx="0"/>
          </p:cNvCxnSpPr>
          <p:nvPr/>
        </p:nvCxnSpPr>
        <p:spPr bwMode="auto">
          <a:xfrm>
            <a:off x="8839200" y="1727467"/>
            <a:ext cx="2987040" cy="16193"/>
          </a:xfrm>
          <a:prstGeom prst="line">
            <a:avLst/>
          </a:prstGeom>
          <a:solidFill>
            <a:schemeClr val="folHlink"/>
          </a:solidFill>
          <a:ln w="31750" cap="flat" cmpd="sng" algn="ctr">
            <a:solidFill>
              <a:schemeClr val="accent1"/>
            </a:solidFill>
            <a:prstDash val="solid"/>
            <a:round/>
            <a:headEnd type="none" w="med" len="med"/>
            <a:tailEnd type="none" w="med" len="med"/>
          </a:ln>
          <a:effectLst/>
        </p:spPr>
      </p:cxnSp>
      <p:sp>
        <p:nvSpPr>
          <p:cNvPr id="32" name="Line 13"/>
          <p:cNvSpPr>
            <a:spLocks noChangeShapeType="1"/>
          </p:cNvSpPr>
          <p:nvPr/>
        </p:nvSpPr>
        <p:spPr bwMode="auto">
          <a:xfrm>
            <a:off x="8839200" y="1727467"/>
            <a:ext cx="0" cy="19277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Tree>
    <p:extLst>
      <p:ext uri="{BB962C8B-B14F-4D97-AF65-F5344CB8AC3E}">
        <p14:creationId xmlns:p14="http://schemas.microsoft.com/office/powerpoint/2010/main" val="3988537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715029" y="3508664"/>
            <a:ext cx="7785734" cy="1371600"/>
          </a:xfrm>
          <a:solidFill>
            <a:schemeClr val="bg1"/>
          </a:solidFill>
        </p:spPr>
        <p:txBody>
          <a:bodyPr/>
          <a:lstStyle/>
          <a:p>
            <a:r>
              <a:rPr lang="en-US" dirty="0">
                <a:latin typeface="Arial" panose="020B0604020202020204" pitchFamily="34" charset="0"/>
                <a:cs typeface="Arial" panose="020B0604020202020204" pitchFamily="34" charset="0"/>
              </a:rPr>
              <a:t>Timely Filing</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1108114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heme/theme1.xml><?xml version="1.0" encoding="utf-8"?>
<a:theme xmlns:a="http://schemas.openxmlformats.org/drawingml/2006/main" name="Conduent_PPT_Template_White_6Jan">
  <a:themeElements>
    <a:clrScheme name="CONDUENT 2">
      <a:dk1>
        <a:sysClr val="windowText" lastClr="000000"/>
      </a:dk1>
      <a:lt1>
        <a:sysClr val="window" lastClr="FFFFFF"/>
      </a:lt1>
      <a:dk2>
        <a:srgbClr val="2845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Conduent_PPT_Template_White_6Jan</Template>
  <TotalTime>7049</TotalTime>
  <Words>1814</Words>
  <Application>Microsoft Office PowerPoint</Application>
  <PresentationFormat>Custom</PresentationFormat>
  <Paragraphs>182</Paragraphs>
  <Slides>38</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Tahoma</vt:lpstr>
      <vt:lpstr>Times New Roman</vt:lpstr>
      <vt:lpstr>Wingdings</vt:lpstr>
      <vt:lpstr>Conduent_PPT_Template_White_6Jan</vt:lpstr>
      <vt:lpstr>Dental Online Claims Entry</vt:lpstr>
      <vt:lpstr>Purpose</vt:lpstr>
      <vt:lpstr>Objectives</vt:lpstr>
      <vt:lpstr>Getting Access to Bill on the Web Portal</vt:lpstr>
      <vt:lpstr>Claim Form Instructions</vt:lpstr>
      <vt:lpstr>Where Do I Get a Copy of Claim Form Instructions? </vt:lpstr>
      <vt:lpstr>Where Do I Get a Copy of Claim Form Instructions?</vt:lpstr>
      <vt:lpstr>PowerPoint Presentation</vt:lpstr>
      <vt:lpstr>Timely Filing</vt:lpstr>
      <vt:lpstr>Timely Filing Limit</vt:lpstr>
      <vt:lpstr>Timely Filing Limit</vt:lpstr>
      <vt:lpstr>Add/Manage Templates</vt:lpstr>
      <vt:lpstr>Claim Templates</vt:lpstr>
      <vt:lpstr>Claim Templates</vt:lpstr>
      <vt:lpstr>Claim Templates</vt:lpstr>
      <vt:lpstr>Claim Templates</vt:lpstr>
      <vt:lpstr>Medicaid Primary Online Claim Submission</vt:lpstr>
      <vt:lpstr>Online Claims Entry  </vt:lpstr>
      <vt:lpstr>PowerPoint Presentation</vt:lpstr>
      <vt:lpstr>PowerPoint Presentation</vt:lpstr>
      <vt:lpstr>Online Claim Entry </vt:lpstr>
      <vt:lpstr>PowerPoint Presentation</vt:lpstr>
      <vt:lpstr>PowerPoint Presentation</vt:lpstr>
      <vt:lpstr>PowerPoint Presentation</vt:lpstr>
      <vt:lpstr>PowerPoint Presentation</vt:lpstr>
      <vt:lpstr>PowerPoint Presentation</vt:lpstr>
      <vt:lpstr>TPL Online Claim Submission</vt:lpstr>
      <vt:lpstr>Third Party (TPL) Online Claims Entry</vt:lpstr>
      <vt:lpstr>Online Claim Entry</vt:lpstr>
      <vt:lpstr>PowerPoint Presentation</vt:lpstr>
      <vt:lpstr>Online Claim Entry</vt:lpstr>
      <vt:lpstr>Claims Re-Bill</vt:lpstr>
      <vt:lpstr>Claims Re-Bill</vt:lpstr>
      <vt:lpstr>ADA Dental Tips</vt:lpstr>
      <vt:lpstr>New Mexico Medicaid Resources</vt:lpstr>
      <vt:lpstr>New Mexico Medicaid Resources</vt:lpstr>
      <vt:lpstr>New Mexico Medicaid Resources Continued</vt:lpstr>
      <vt:lpstr>PowerPoint Presentation</vt:lpstr>
    </vt:vector>
  </TitlesOfParts>
  <Company>ACS - A Xerox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aliquam doloripsamet</dc:title>
  <dc:creator>Wilinski, Antonette</dc:creator>
  <cp:lastModifiedBy>Peter Sepich</cp:lastModifiedBy>
  <cp:revision>101</cp:revision>
  <dcterms:created xsi:type="dcterms:W3CDTF">2017-01-18T18:41:02Z</dcterms:created>
  <dcterms:modified xsi:type="dcterms:W3CDTF">2024-08-20T15:48:03Z</dcterms:modified>
</cp:coreProperties>
</file>